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3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70"/>
  </p:notesMasterIdLst>
  <p:handoutMasterIdLst>
    <p:handoutMasterId r:id="rId71"/>
  </p:handoutMasterIdLst>
  <p:sldIdLst>
    <p:sldId id="490" r:id="rId16"/>
    <p:sldId id="738" r:id="rId17"/>
    <p:sldId id="736" r:id="rId18"/>
    <p:sldId id="740" r:id="rId19"/>
    <p:sldId id="741" r:id="rId20"/>
    <p:sldId id="742" r:id="rId21"/>
    <p:sldId id="743" r:id="rId22"/>
    <p:sldId id="744" r:id="rId23"/>
    <p:sldId id="745" r:id="rId24"/>
    <p:sldId id="746" r:id="rId25"/>
    <p:sldId id="747" r:id="rId26"/>
    <p:sldId id="748" r:id="rId27"/>
    <p:sldId id="749" r:id="rId28"/>
    <p:sldId id="750" r:id="rId29"/>
    <p:sldId id="751" r:id="rId30"/>
    <p:sldId id="752" r:id="rId31"/>
    <p:sldId id="753" r:id="rId32"/>
    <p:sldId id="754" r:id="rId33"/>
    <p:sldId id="755" r:id="rId34"/>
    <p:sldId id="756" r:id="rId35"/>
    <p:sldId id="757" r:id="rId36"/>
    <p:sldId id="758" r:id="rId37"/>
    <p:sldId id="759" r:id="rId38"/>
    <p:sldId id="760" r:id="rId39"/>
    <p:sldId id="761" r:id="rId40"/>
    <p:sldId id="730" r:id="rId41"/>
    <p:sldId id="737" r:id="rId42"/>
    <p:sldId id="739" r:id="rId43"/>
    <p:sldId id="728" r:id="rId44"/>
    <p:sldId id="734" r:id="rId45"/>
    <p:sldId id="735" r:id="rId46"/>
    <p:sldId id="782" r:id="rId47"/>
    <p:sldId id="783" r:id="rId48"/>
    <p:sldId id="733" r:id="rId49"/>
    <p:sldId id="719" r:id="rId50"/>
    <p:sldId id="720" r:id="rId51"/>
    <p:sldId id="763" r:id="rId52"/>
    <p:sldId id="768" r:id="rId53"/>
    <p:sldId id="765" r:id="rId54"/>
    <p:sldId id="771" r:id="rId55"/>
    <p:sldId id="773" r:id="rId56"/>
    <p:sldId id="772" r:id="rId57"/>
    <p:sldId id="766" r:id="rId58"/>
    <p:sldId id="774" r:id="rId59"/>
    <p:sldId id="775" r:id="rId60"/>
    <p:sldId id="767" r:id="rId61"/>
    <p:sldId id="770" r:id="rId62"/>
    <p:sldId id="769" r:id="rId63"/>
    <p:sldId id="777" r:id="rId64"/>
    <p:sldId id="776" r:id="rId65"/>
    <p:sldId id="778" r:id="rId66"/>
    <p:sldId id="779" r:id="rId67"/>
    <p:sldId id="780" r:id="rId68"/>
    <p:sldId id="781" r:id="rId69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1207C9A-8E85-6D45-8F0A-796A87C1ECDF}">
          <p14:sldIdLst>
            <p14:sldId id="490"/>
            <p14:sldId id="738"/>
            <p14:sldId id="736"/>
          </p14:sldIdLst>
        </p14:section>
        <p14:section name="General introduction" id="{93A0DAA0-78B1-4A19-BD07-F23C763CC9DC}">
          <p14:sldIdLst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30"/>
            <p14:sldId id="737"/>
            <p14:sldId id="739"/>
            <p14:sldId id="728"/>
            <p14:sldId id="734"/>
            <p14:sldId id="735"/>
            <p14:sldId id="782"/>
            <p14:sldId id="783"/>
            <p14:sldId id="733"/>
            <p14:sldId id="719"/>
            <p14:sldId id="720"/>
          </p14:sldIdLst>
        </p14:section>
        <p14:section name="Technology introduction" id="{F43F006D-AFCD-4B2B-97E9-DD2A787AAB10}">
          <p14:sldIdLst>
            <p14:sldId id="763"/>
            <p14:sldId id="768"/>
            <p14:sldId id="765"/>
            <p14:sldId id="771"/>
            <p14:sldId id="773"/>
            <p14:sldId id="772"/>
            <p14:sldId id="766"/>
            <p14:sldId id="774"/>
            <p14:sldId id="775"/>
            <p14:sldId id="767"/>
            <p14:sldId id="770"/>
            <p14:sldId id="769"/>
            <p14:sldId id="777"/>
            <p14:sldId id="776"/>
            <p14:sldId id="778"/>
            <p14:sldId id="779"/>
            <p14:sldId id="780"/>
            <p14:sldId id="781"/>
          </p14:sldIdLst>
        </p14:section>
        <p14:section name="Hands on - FSM" id="{37BB2E85-2B9B-4C38-B96A-3DB29F489CC3}">
          <p14:sldIdLst/>
        </p14:section>
        <p14:section name="Scaling up" id="{2CC50512-B35F-4EB9-88AD-8351AB3CE2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5" autoAdjust="0"/>
    <p:restoredTop sz="91272" autoAdjust="0"/>
  </p:normalViewPr>
  <p:slideViewPr>
    <p:cSldViewPr snapToObjects="1" showGuides="1">
      <p:cViewPr varScale="1">
        <p:scale>
          <a:sx n="98" d="100"/>
          <a:sy n="98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slide" Target="slides/slide5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23/02/2017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23/02/2017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smtClean="0"/>
              <a:t>-machine/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5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495422-B44B-40FF-A1E4-DB0AC4DC9D2E}" type="slidenum">
              <a:t>32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5496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77228B-23B1-4501-B354-192A489DA7C3}" type="slidenum">
              <a:t>33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00270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06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BD9D2D-04E2-47AB-BA1D-308FB01BEE8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85059" y="155523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2" y="1643729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71B86B-382E-478A-88E5-AB0B5CA9A4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CD03587-6801-43A8-B092-B4DA8C13C3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6FEFD86-46FA-40FC-931F-483FD2AC6A3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E4C5E5-3519-4D98-90E5-93323A72C5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1598414"/>
            <a:ext cx="8233172" cy="4938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9FD49-4A15-1146-A77D-477886E27B70}" type="slidenum">
              <a:rPr lang="en-US">
                <a:solidFill>
                  <a:srgbClr val="000000"/>
                </a:solidFill>
                <a:latin typeface="Garamond"/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 flipH="1">
            <a:off x="610568" y="1125141"/>
            <a:ext cx="8533432" cy="0"/>
          </a:xfrm>
          <a:prstGeom prst="line">
            <a:avLst/>
          </a:prstGeom>
          <a:noFill/>
          <a:ln w="19050">
            <a:solidFill>
              <a:schemeClr val="accent4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defTabSz="642750" fontAlgn="base">
              <a:spcBef>
                <a:spcPct val="0"/>
              </a:spcBef>
              <a:spcAft>
                <a:spcPct val="0"/>
              </a:spcAft>
            </a:pPr>
            <a:endParaRPr lang="fr-FR" sz="41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2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01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9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5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7" r:id="rId6"/>
    <p:sldLayoutId id="2147485988" r:id="rId7"/>
    <p:sldLayoutId id="2147485989" r:id="rId8"/>
    <p:sldLayoutId id="2147485990" r:id="rId9"/>
    <p:sldLayoutId id="2147485991" r:id="rId10"/>
    <p:sldLayoutId id="2147485992" r:id="rId11"/>
    <p:sldLayoutId id="214748599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fr-FR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  <p:sldLayoutId id="2147486170" r:id="rId14"/>
    <p:sldLayoutId id="21474861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jpg"/><Relationship Id="rId10" Type="http://schemas.openxmlformats.org/officeDocument/2006/relationships/image" Target="../media/image46.jpeg"/><Relationship Id="rId4" Type="http://schemas.openxmlformats.org/officeDocument/2006/relationships/image" Target="../media/image40.gif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2.jpeg"/><Relationship Id="rId4" Type="http://schemas.openxmlformats.org/officeDocument/2006/relationships/image" Target="../media/image5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64.gif"/><Relationship Id="rId7" Type="http://schemas.openxmlformats.org/officeDocument/2006/relationships/image" Target="../media/image68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gif"/><Relationship Id="rId9" Type="http://schemas.openxmlformats.org/officeDocument/2006/relationships/image" Target="../media/image7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fr-FR" sz="1600" dirty="0" smtClean="0"/>
              <a:t>Didier Vojtisek (</a:t>
            </a:r>
            <a:r>
              <a:rPr lang="fr-FR" sz="1600" dirty="0" err="1" smtClean="0"/>
              <a:t>Inria</a:t>
            </a:r>
            <a:r>
              <a:rPr lang="fr-FR" sz="1600" dirty="0" smtClean="0"/>
              <a:t>)</a:t>
            </a:r>
          </a:p>
          <a:p>
            <a:r>
              <a:rPr lang="fr-FR" sz="1200" i="1" dirty="0"/>
              <a:t>http://people.rennes.inria.fr/Didier.Vojtisek</a:t>
            </a:r>
            <a:r>
              <a:rPr lang="fr-FR" sz="1200" i="1" dirty="0" smtClean="0"/>
              <a:t>/</a:t>
            </a:r>
          </a:p>
          <a:p>
            <a:r>
              <a:rPr lang="fr-FR" sz="1200" i="1" dirty="0" smtClean="0"/>
              <a:t>Didier.vojtisek@inria.fr</a:t>
            </a:r>
            <a:endParaRPr lang="fr-FR" sz="1200" i="1" dirty="0"/>
          </a:p>
          <a:p>
            <a:endParaRPr lang="fr-FR" sz="1600" dirty="0" smtClean="0"/>
          </a:p>
          <a:p>
            <a:r>
              <a:rPr lang="fr-FR" sz="1600" dirty="0" smtClean="0"/>
              <a:t>Benoit </a:t>
            </a:r>
            <a:r>
              <a:rPr lang="fr-FR" sz="1600" dirty="0" err="1"/>
              <a:t>Combemale</a:t>
            </a:r>
            <a:r>
              <a:rPr lang="fr-FR" sz="1600" dirty="0"/>
              <a:t> (</a:t>
            </a:r>
            <a:r>
              <a:rPr lang="fr-FR" sz="1600" dirty="0" err="1"/>
              <a:t>Inria</a:t>
            </a:r>
            <a:r>
              <a:rPr lang="fr-FR" sz="1600" dirty="0"/>
              <a:t> &amp; </a:t>
            </a:r>
            <a:r>
              <a:rPr lang="fr-FR" sz="1600" dirty="0" err="1"/>
              <a:t>Univ</a:t>
            </a:r>
            <a:r>
              <a:rPr lang="fr-FR" sz="1600" dirty="0"/>
              <a:t>. Rennes 1)</a:t>
            </a:r>
          </a:p>
          <a:p>
            <a:r>
              <a:rPr lang="fr-FR" sz="1200" i="1" dirty="0"/>
              <a:t>http://</a:t>
            </a:r>
            <a:r>
              <a:rPr lang="fr-FR" sz="1200" i="1" dirty="0" err="1"/>
              <a:t>people.irisa.fr</a:t>
            </a:r>
            <a:r>
              <a:rPr lang="fr-FR" sz="1200" i="1" dirty="0"/>
              <a:t>/</a:t>
            </a:r>
            <a:r>
              <a:rPr lang="fr-FR" sz="1200" i="1" dirty="0" err="1"/>
              <a:t>Benoit.Combemale</a:t>
            </a:r>
            <a:endParaRPr lang="fr-FR" sz="1200" i="1" dirty="0"/>
          </a:p>
          <a:p>
            <a:r>
              <a:rPr lang="fr-FR" sz="1200" i="1" dirty="0" err="1"/>
              <a:t>benoit.combemale@irisa.fr</a:t>
            </a:r>
            <a:endParaRPr lang="fr-FR" sz="1200" i="1" dirty="0"/>
          </a:p>
          <a:p>
            <a:r>
              <a:rPr lang="fr-FR" sz="1200" i="1" dirty="0"/>
              <a:t>@</a:t>
            </a:r>
            <a:r>
              <a:rPr lang="fr-FR" sz="1200" i="1" dirty="0" err="1"/>
              <a:t>bcombemale</a:t>
            </a:r>
            <a:endParaRPr lang="fr-FR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2600" dirty="0" smtClean="0"/>
              <a:t>GEMOC modeling crash course</a:t>
            </a:r>
          </a:p>
          <a:p>
            <a:r>
              <a:rPr lang="en-US" sz="2000" i="1" dirty="0" smtClean="0"/>
              <a:t>---An introduction to EMF tooling ---</a:t>
            </a:r>
            <a:endParaRPr lang="en-US" sz="1600" i="1" dirty="0" smtClean="0"/>
          </a:p>
          <a:p>
            <a:endParaRPr lang="en-US" sz="1600" i="1" dirty="0" smtClean="0"/>
          </a:p>
          <a:p>
            <a:r>
              <a:rPr lang="en-US" sz="1600" i="1" dirty="0" smtClean="0"/>
              <a:t>2017</a:t>
            </a:r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5" y="188640"/>
            <a:ext cx="8062416" cy="1143000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558ED5"/>
                </a:solidFill>
              </a:rPr>
              <a:t>In Software Engineering</a:t>
            </a:r>
            <a:endParaRPr lang="fr-FR" sz="60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23320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 smtClean="0"/>
              <a:t>« </a:t>
            </a:r>
            <a:r>
              <a:rPr lang="fr-FR" sz="4400" dirty="0" err="1" smtClean="0"/>
              <a:t>Languages</a:t>
            </a:r>
            <a:r>
              <a:rPr lang="fr-FR" sz="4400" dirty="0" smtClean="0"/>
              <a:t> </a:t>
            </a:r>
            <a:r>
              <a:rPr lang="fr-FR" sz="4400" dirty="0"/>
              <a:t>are the </a:t>
            </a:r>
            <a:r>
              <a:rPr lang="fr-FR" sz="4400" dirty="0" err="1"/>
              <a:t>primary</a:t>
            </a:r>
            <a:r>
              <a:rPr lang="fr-FR" sz="4400" dirty="0"/>
              <a:t> </a:t>
            </a:r>
            <a:r>
              <a:rPr lang="fr-FR" sz="4400" dirty="0" err="1"/>
              <a:t>way</a:t>
            </a:r>
            <a:r>
              <a:rPr lang="fr-FR" sz="4400" dirty="0"/>
              <a:t> in </a:t>
            </a:r>
            <a:r>
              <a:rPr lang="fr-FR" sz="4400" dirty="0" err="1"/>
              <a:t>which</a:t>
            </a:r>
            <a:r>
              <a:rPr lang="fr-FR" sz="4400" dirty="0"/>
              <a:t> system </a:t>
            </a:r>
            <a:r>
              <a:rPr lang="fr-FR" sz="4400" dirty="0" err="1"/>
              <a:t>developers</a:t>
            </a:r>
            <a:r>
              <a:rPr lang="fr-FR" sz="4400" dirty="0"/>
              <a:t> </a:t>
            </a:r>
            <a:r>
              <a:rPr lang="fr-FR" sz="4400" dirty="0" err="1"/>
              <a:t>communicate</a:t>
            </a:r>
            <a:r>
              <a:rPr lang="fr-FR" sz="4400" dirty="0"/>
              <a:t>, design and </a:t>
            </a:r>
            <a:r>
              <a:rPr lang="fr-FR" sz="4400" dirty="0" err="1" smtClean="0"/>
              <a:t>implement</a:t>
            </a:r>
            <a:r>
              <a:rPr lang="fr-FR" sz="4400" dirty="0" smtClean="0"/>
              <a:t> software </a:t>
            </a:r>
            <a:r>
              <a:rPr lang="fr-FR" sz="4400" dirty="0" err="1" smtClean="0"/>
              <a:t>systems</a:t>
            </a:r>
            <a:r>
              <a:rPr lang="fr-FR" sz="4400" dirty="0" smtClean="0"/>
              <a:t> » </a:t>
            </a:r>
            <a:endParaRPr lang="fr-FR" sz="4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4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1625" y="23664"/>
            <a:ext cx="4079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u="sng" dirty="0" smtClean="0">
                <a:solidFill>
                  <a:srgbClr val="008000"/>
                </a:solidFill>
              </a:rPr>
              <a:t>General </a:t>
            </a:r>
            <a:r>
              <a:rPr lang="fr-FR" sz="4400" b="1" u="sng" dirty="0" err="1" smtClean="0">
                <a:solidFill>
                  <a:srgbClr val="008000"/>
                </a:solidFill>
              </a:rPr>
              <a:t>Purpose</a:t>
            </a:r>
            <a:r>
              <a:rPr lang="fr-FR" sz="4400" b="1" u="sng" dirty="0" smtClean="0">
                <a:solidFill>
                  <a:srgbClr val="008000"/>
                </a:solidFill>
              </a:rPr>
              <a:t> </a:t>
            </a:r>
          </a:p>
          <a:p>
            <a:r>
              <a:rPr lang="fr-FR" sz="4400" b="1" u="sng" dirty="0" err="1" smtClean="0">
                <a:solidFill>
                  <a:srgbClr val="008000"/>
                </a:solidFill>
              </a:rPr>
              <a:t>Languages</a:t>
            </a:r>
            <a:endParaRPr lang="fr-FR" sz="4400" b="1" u="sng" dirty="0" smtClean="0">
              <a:solidFill>
                <a:srgbClr val="008000"/>
              </a:solidFill>
            </a:endParaRPr>
          </a:p>
          <a:p>
            <a:r>
              <a:rPr lang="fr-FR" sz="2800" b="1" dirty="0" err="1" smtClean="0">
                <a:solidFill>
                  <a:srgbClr val="008000"/>
                </a:solidFill>
              </a:rPr>
              <a:t>Assembly</a:t>
            </a:r>
            <a:r>
              <a:rPr lang="fr-FR" sz="2800" b="1" dirty="0" smtClean="0">
                <a:solidFill>
                  <a:srgbClr val="008000"/>
                </a:solidFill>
              </a:rPr>
              <a:t> ?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COBOL ? LISP ? C ? C++ ? 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Java? PHP ? C# ? Ruby ?</a:t>
            </a:r>
          </a:p>
          <a:p>
            <a:endParaRPr lang="fr-FR" sz="4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1167"/>
            <a:ext cx="9144000" cy="1143000"/>
          </a:xfrm>
        </p:spPr>
        <p:txBody>
          <a:bodyPr>
            <a:noAutofit/>
          </a:bodyPr>
          <a:lstStyle/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(1)</a:t>
            </a:r>
            <a:endParaRPr lang="fr-FR" sz="36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69575"/>
            <a:ext cx="8229600" cy="4265108"/>
          </a:xfrm>
        </p:spPr>
        <p:txBody>
          <a:bodyPr/>
          <a:lstStyle/>
          <a:p>
            <a:r>
              <a:rPr lang="fr-FR" b="1" dirty="0" smtClean="0"/>
              <a:t>Abstractions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 smtClean="0"/>
              <a:t>notations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are not </a:t>
            </a:r>
            <a:r>
              <a:rPr lang="fr-FR" dirty="0" err="1" smtClean="0"/>
              <a:t>natural</a:t>
            </a:r>
            <a:r>
              <a:rPr lang="fr-FR" dirty="0"/>
              <a:t>/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smtClean="0"/>
              <a:t>for the </a:t>
            </a:r>
            <a:r>
              <a:rPr lang="fr-FR" dirty="0" err="1" smtClean="0"/>
              <a:t>stakeholders</a:t>
            </a:r>
            <a:r>
              <a:rPr lang="fr-FR" dirty="0" smtClean="0"/>
              <a:t>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Image 9" descr="Can-a-Web-Developer-Also-be-a-Web-Designer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3200356" cy="1800200"/>
          </a:xfrm>
          <a:prstGeom prst="rect">
            <a:avLst/>
          </a:prstGeom>
        </p:spPr>
      </p:pic>
      <p:pic>
        <p:nvPicPr>
          <p:cNvPr id="11" name="Image 10" descr="télécharg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860032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229200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1008"/>
            <a:ext cx="2213868" cy="17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6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smtClean="0"/>
              <a:t>Not </a:t>
            </a:r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but to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kinds</a:t>
            </a:r>
            <a:r>
              <a:rPr lang="fr-FR" dirty="0" smtClean="0"/>
              <a:t> </a:t>
            </a:r>
            <a:r>
              <a:rPr lang="fr-FR" dirty="0"/>
              <a:t>of software </a:t>
            </a:r>
            <a:r>
              <a:rPr lang="fr-FR" dirty="0" err="1" smtClean="0"/>
              <a:t>problem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(2)</a:t>
            </a:r>
            <a:endParaRPr lang="fr-FR" sz="36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22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dedicated</a:t>
            </a:r>
            <a:r>
              <a:rPr lang="fr-FR" dirty="0" smtClean="0"/>
              <a:t> notations (</a:t>
            </a:r>
            <a:r>
              <a:rPr lang="fr-FR" dirty="0" err="1" smtClean="0"/>
              <a:t>textual</a:t>
            </a:r>
            <a:r>
              <a:rPr lang="fr-FR" dirty="0" smtClean="0"/>
              <a:t> or </a:t>
            </a:r>
            <a:r>
              <a:rPr lang="fr-FR" dirty="0" err="1" smtClean="0"/>
              <a:t>graphical</a:t>
            </a:r>
            <a:r>
              <a:rPr lang="fr-FR" dirty="0" smtClean="0"/>
              <a:t>), support (editor, </a:t>
            </a:r>
            <a:r>
              <a:rPr lang="fr-FR" dirty="0" err="1" smtClean="0"/>
              <a:t>checkers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Promises: more « efficient » </a:t>
            </a:r>
            <a:r>
              <a:rPr lang="fr-FR" dirty="0" err="1" smtClean="0"/>
              <a:t>languages</a:t>
            </a:r>
            <a:r>
              <a:rPr lang="fr-FR" dirty="0" smtClean="0"/>
              <a:t> for </a:t>
            </a:r>
            <a:r>
              <a:rPr lang="fr-FR" dirty="0" err="1" smtClean="0"/>
              <a:t>resolving</a:t>
            </a:r>
            <a:r>
              <a:rPr lang="fr-FR" dirty="0" smtClean="0"/>
              <a:t> a set of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a </a:t>
            </a:r>
            <a:r>
              <a:rPr lang="fr-FR" dirty="0" err="1" smtClean="0"/>
              <a:t>domain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48234"/>
            <a:ext cx="3672408" cy="308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71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8964488" cy="5328592"/>
          </a:xfrm>
        </p:spPr>
        <p:txBody>
          <a:bodyPr>
            <a:noAutofit/>
          </a:bodyPr>
          <a:lstStyle/>
          <a:p>
            <a:r>
              <a:rPr lang="fr-FR" sz="3600" dirty="0" smtClean="0"/>
              <a:t>Long </a:t>
            </a:r>
            <a:r>
              <a:rPr lang="fr-FR" sz="3600" dirty="0" err="1" smtClean="0"/>
              <a:t>history</a:t>
            </a:r>
            <a:r>
              <a:rPr lang="fr-FR" sz="3600" dirty="0"/>
              <a:t>: </a:t>
            </a:r>
            <a:r>
              <a:rPr lang="fr-FR" sz="3600" dirty="0" err="1"/>
              <a:t>used</a:t>
            </a:r>
            <a:r>
              <a:rPr lang="fr-FR" sz="3600" dirty="0"/>
              <a:t> for </a:t>
            </a:r>
            <a:r>
              <a:rPr lang="fr-FR" sz="3600" dirty="0" err="1"/>
              <a:t>almost</a:t>
            </a:r>
            <a:r>
              <a:rPr lang="fr-FR" sz="3600" dirty="0"/>
              <a:t> as long as </a:t>
            </a:r>
            <a:r>
              <a:rPr lang="fr-FR" sz="3600" dirty="0" err="1"/>
              <a:t>computing</a:t>
            </a:r>
            <a:r>
              <a:rPr lang="fr-FR" sz="3600" dirty="0"/>
              <a:t> has been </a:t>
            </a:r>
            <a:r>
              <a:rPr lang="fr-FR" sz="3600" dirty="0" err="1"/>
              <a:t>done</a:t>
            </a:r>
            <a:r>
              <a:rPr lang="fr-FR" sz="3600" dirty="0"/>
              <a:t>. </a:t>
            </a:r>
            <a:endParaRPr lang="fr-FR" sz="3600" dirty="0" smtClean="0"/>
          </a:p>
          <a:p>
            <a:r>
              <a:rPr lang="fr-FR" sz="3600" dirty="0" err="1" smtClean="0"/>
              <a:t>You’re</a:t>
            </a:r>
            <a:r>
              <a:rPr lang="fr-FR" sz="3600" dirty="0" smtClean="0"/>
              <a:t> </a:t>
            </a:r>
            <a:r>
              <a:rPr lang="fr-FR" sz="3600" dirty="0" err="1" smtClean="0"/>
              <a:t>using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a </a:t>
            </a:r>
            <a:r>
              <a:rPr lang="fr-FR" sz="3600" dirty="0" err="1" smtClean="0"/>
              <a:t>daily</a:t>
            </a:r>
            <a:r>
              <a:rPr lang="fr-FR" sz="3600" dirty="0" smtClean="0"/>
              <a:t> basis</a:t>
            </a:r>
          </a:p>
          <a:p>
            <a:r>
              <a:rPr lang="fr-FR" sz="3600" dirty="0" err="1" smtClean="0"/>
              <a:t>You’ve</a:t>
            </a:r>
            <a:r>
              <a:rPr lang="fr-FR" sz="3600" dirty="0" smtClean="0"/>
              <a:t> </a:t>
            </a:r>
            <a:r>
              <a:rPr lang="fr-FR" sz="3600" dirty="0" err="1" smtClean="0"/>
              <a:t>learnt</a:t>
            </a:r>
            <a:r>
              <a:rPr lang="fr-FR" sz="3600" dirty="0" smtClean="0"/>
              <a:t> </a:t>
            </a:r>
            <a:r>
              <a:rPr lang="fr-FR" sz="3600" dirty="0" err="1" smtClean="0"/>
              <a:t>many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</a:t>
            </a:r>
            <a:r>
              <a:rPr lang="fr-FR" sz="3600" dirty="0" err="1" smtClean="0"/>
              <a:t>your</a:t>
            </a:r>
            <a:r>
              <a:rPr lang="fr-FR" sz="3600" dirty="0" smtClean="0"/>
              <a:t> curriculum</a:t>
            </a:r>
          </a:p>
          <a:p>
            <a:endParaRPr lang="fr-FR" sz="3600" b="1" dirty="0" smtClean="0"/>
          </a:p>
          <a:p>
            <a:r>
              <a:rPr lang="fr-FR" sz="3600" dirty="0" err="1" smtClean="0"/>
              <a:t>Examples</a:t>
            </a:r>
            <a:r>
              <a:rPr lang="fr-FR" sz="3600" dirty="0" smtClean="0"/>
              <a:t> to come!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(</a:t>
            </a:r>
            <a:r>
              <a:rPr lang="fr-FR" sz="4000" b="1" dirty="0" err="1" smtClean="0">
                <a:solidFill>
                  <a:srgbClr val="558ED5"/>
                </a:solidFill>
              </a:rPr>
              <a:t>DSLs</a:t>
            </a:r>
            <a:r>
              <a:rPr lang="fr-FR" sz="4000" b="1" dirty="0" smtClean="0">
                <a:solidFill>
                  <a:srgbClr val="558ED5"/>
                </a:solidFill>
              </a:rPr>
              <a:t>)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3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HTML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markup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" y="1412776"/>
            <a:ext cx="9144000" cy="24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23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CSS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styling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Image 4" descr="Capture d’écran 2013-09-23 à 20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3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03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SQL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</a:t>
            </a:r>
            <a:r>
              <a:rPr lang="fr-FR" dirty="0" err="1" smtClean="0"/>
              <a:t>database</a:t>
            </a:r>
            <a:r>
              <a:rPr lang="fr-FR" dirty="0" smtClean="0"/>
              <a:t> (</a:t>
            </a:r>
            <a:r>
              <a:rPr lang="fr-FR" dirty="0" err="1" smtClean="0"/>
              <a:t>query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Image 5" descr="Capture d’écran 2013-09-23 à 20.5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5929577" cy="41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6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Makefile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software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Image 4" descr="Capture d’écran 2013-09-23 à 21.02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480720" cy="48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main </a:t>
            </a:r>
            <a:r>
              <a:rPr lang="fr-FR" dirty="0" err="1" smtClean="0"/>
              <a:t>purpose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 Introduction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see</a:t>
            </a:r>
            <a:r>
              <a:rPr lang="fr-FR" dirty="0" smtClean="0"/>
              <a:t> how EMF+GEMOC technologies </a:t>
            </a:r>
            <a:r>
              <a:rPr lang="fr-FR" dirty="0" err="1" smtClean="0"/>
              <a:t>helps</a:t>
            </a:r>
            <a:r>
              <a:rPr lang="fr-FR" dirty="0" smtClean="0"/>
              <a:t> to (semi-</a:t>
            </a:r>
            <a:r>
              <a:rPr lang="fr-FR" dirty="0" err="1" smtClean="0"/>
              <a:t>automatically</a:t>
            </a:r>
            <a:r>
              <a:rPr lang="fr-FR" dirty="0" smtClean="0"/>
              <a:t>) </a:t>
            </a:r>
            <a:r>
              <a:rPr lang="fr-FR" dirty="0" err="1" smtClean="0"/>
              <a:t>build</a:t>
            </a:r>
            <a:r>
              <a:rPr lang="fr-FR" dirty="0" smtClean="0"/>
              <a:t> the </a:t>
            </a:r>
            <a:r>
              <a:rPr lang="fr-FR" dirty="0" err="1" smtClean="0"/>
              <a:t>tooling</a:t>
            </a:r>
            <a:r>
              <a:rPr lang="fr-FR" dirty="0" smtClean="0"/>
              <a:t> for a DSL 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Lighthttpd</a:t>
            </a:r>
            <a:r>
              <a:rPr lang="fr-FR" sz="5400" b="1" dirty="0" smtClean="0">
                <a:solidFill>
                  <a:srgbClr val="558ED5"/>
                </a:solidFill>
              </a:rPr>
              <a:t> configuration 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server (configuration)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Image 5" descr="Capture d’écran 2013-09-23 à 21.06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39844" cy="42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2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Graphviz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graph (</a:t>
            </a:r>
            <a:r>
              <a:rPr lang="fr-FR" dirty="0" err="1" smtClean="0"/>
              <a:t>drawing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Image 4" descr="Capture d’écran 2013-09-23 à 21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" y="1484784"/>
            <a:ext cx="4384706" cy="3744416"/>
          </a:xfrm>
          <a:prstGeom prst="rect">
            <a:avLst/>
          </a:prstGeom>
        </p:spPr>
      </p:pic>
      <p:pic>
        <p:nvPicPr>
          <p:cNvPr id="7" name="Image 6" descr="Capture d’écran 2013-09-23 à 21.0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557808" cy="39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5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Regular expression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strings (pattern </a:t>
            </a:r>
            <a:r>
              <a:rPr lang="fr-FR" dirty="0" err="1" smtClean="0"/>
              <a:t>matching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 descr="Capture d’écran 2013-09-23 à 21.12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0888"/>
            <a:ext cx="8964488" cy="11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3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model management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512" y="2060848"/>
            <a:ext cx="91440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self.questions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self.employer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self.employee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-&gt;select (v |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v.wages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&gt;10000 )-&gt;size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Student.allInstances</a:t>
            </a:r>
            <a:endParaRPr lang="en-US" sz="2400" b="1" dirty="0" smtClean="0"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-&gt;</a:t>
            </a: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forAll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( p1, p2 |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          p1 &lt;&gt; p2 implies p1.name &lt;&gt; p2.name )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78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 smtClean="0">
                <a:solidFill>
                  <a:srgbClr val="558ED5"/>
                </a:solidFill>
              </a:rPr>
              <a:t>OCL</a:t>
            </a:r>
            <a:endParaRPr lang="fr-FR" sz="54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80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33698"/>
            <a:ext cx="7540625" cy="114300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558ED5"/>
                </a:solidFill>
              </a:rPr>
              <a:t>UML </a:t>
            </a:r>
            <a:r>
              <a:rPr lang="fr-FR" b="1" dirty="0" err="1" smtClean="0">
                <a:solidFill>
                  <a:srgbClr val="558ED5"/>
                </a:solidFill>
              </a:rPr>
              <a:t>can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be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seen</a:t>
            </a:r>
            <a:r>
              <a:rPr lang="fr-FR" b="1" dirty="0" smtClean="0">
                <a:solidFill>
                  <a:srgbClr val="558ED5"/>
                </a:solidFill>
              </a:rPr>
              <a:t> as a collection of </a:t>
            </a:r>
            <a:r>
              <a:rPr lang="fr-FR" b="1" dirty="0" err="1" smtClean="0">
                <a:solidFill>
                  <a:srgbClr val="558ED5"/>
                </a:solidFill>
              </a:rPr>
              <a:t>domain-specific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languages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Image 4" descr="thumbdeploymentno3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45024"/>
            <a:ext cx="5279043" cy="2736304"/>
          </a:xfrm>
          <a:prstGeom prst="rect">
            <a:avLst/>
          </a:prstGeom>
        </p:spPr>
      </p:pic>
      <p:pic>
        <p:nvPicPr>
          <p:cNvPr id="6" name="Image 5" descr="thumbactivityno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12" y="1700808"/>
            <a:ext cx="3282343" cy="3096344"/>
          </a:xfrm>
          <a:prstGeom prst="rect">
            <a:avLst/>
          </a:prstGeom>
        </p:spPr>
      </p:pic>
      <p:pic>
        <p:nvPicPr>
          <p:cNvPr id="7" name="Image 6" descr="thumbstatediagno3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6872"/>
            <a:ext cx="4920208" cy="2583109"/>
          </a:xfrm>
          <a:prstGeom prst="rect">
            <a:avLst/>
          </a:prstGeom>
        </p:spPr>
      </p:pic>
      <p:pic>
        <p:nvPicPr>
          <p:cNvPr id="8" name="Image 7" descr="packageno3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0400"/>
            <a:ext cx="2917746" cy="1930648"/>
          </a:xfrm>
          <a:prstGeom prst="rect">
            <a:avLst/>
          </a:prstGeom>
        </p:spPr>
      </p:pic>
      <p:pic>
        <p:nvPicPr>
          <p:cNvPr id="9" name="Image 8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74848"/>
            <a:ext cx="4635913" cy="2294777"/>
          </a:xfrm>
          <a:prstGeom prst="rect">
            <a:avLst/>
          </a:prstGeom>
        </p:spPr>
      </p:pic>
      <p:pic>
        <p:nvPicPr>
          <p:cNvPr id="10" name="Image 9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" y="1988840"/>
            <a:ext cx="3840088" cy="1900844"/>
          </a:xfrm>
          <a:prstGeom prst="rect">
            <a:avLst/>
          </a:prstGeom>
        </p:spPr>
      </p:pic>
      <p:pic>
        <p:nvPicPr>
          <p:cNvPr id="11" name="Image 10" descr="usecaseactorno3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509120"/>
            <a:ext cx="4699000" cy="965200"/>
          </a:xfrm>
          <a:prstGeom prst="rect">
            <a:avLst/>
          </a:prstGeom>
        </p:spPr>
      </p:pic>
      <p:pic>
        <p:nvPicPr>
          <p:cNvPr id="12" name="Image 11" descr="collaborationo3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229200"/>
            <a:ext cx="2664296" cy="1391796"/>
          </a:xfrm>
          <a:prstGeom prst="rect">
            <a:avLst/>
          </a:prstGeom>
        </p:spPr>
      </p:pic>
      <p:pic>
        <p:nvPicPr>
          <p:cNvPr id="13" name="Image 12" descr="statediagno3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653136"/>
            <a:ext cx="3888432" cy="204521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46104" y="4725144"/>
            <a:ext cx="3779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 </a:t>
            </a:r>
            <a:r>
              <a:rPr lang="fr-FR" sz="6000" b="1" dirty="0" err="1" smtClean="0">
                <a:solidFill>
                  <a:srgbClr val="FF0000"/>
                </a:solidFill>
              </a:rPr>
              <a:t>Behavioral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3573016"/>
            <a:ext cx="3345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Structural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136041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3411473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Language</a:t>
            </a:r>
            <a:r>
              <a:rPr lang="fr-FR" dirty="0" smtClean="0"/>
              <a:t> Engineering (SLE)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8965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Application of systematic, disciplined, and measurable approaches to the development, deployment, use</a:t>
            </a:r>
            <a:r>
              <a:rPr lang="en-US" dirty="0"/>
              <a:t>, </a:t>
            </a:r>
            <a:r>
              <a:rPr lang="en-US" dirty="0" smtClean="0"/>
              <a:t>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Supported by various kind of "</a:t>
            </a:r>
            <a:r>
              <a:rPr lang="en-US" sz="3200" b="1" dirty="0" smtClean="0"/>
              <a:t>language workbench</a:t>
            </a:r>
            <a:r>
              <a:rPr lang="en-US" dirty="0" smtClean="0"/>
              <a:t>"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Eclipse EMF, </a:t>
            </a:r>
            <a:r>
              <a:rPr lang="en-US" dirty="0" err="1" smtClean="0"/>
              <a:t>xText</a:t>
            </a:r>
            <a:r>
              <a:rPr lang="en-US" dirty="0" smtClean="0"/>
              <a:t>, Sirius, </a:t>
            </a:r>
            <a:r>
              <a:rPr lang="en-US" dirty="0" err="1" smtClean="0"/>
              <a:t>Melange</a:t>
            </a:r>
            <a:r>
              <a:rPr lang="en-US" dirty="0" smtClean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Jetbrain’s</a:t>
            </a:r>
            <a:r>
              <a:rPr lang="en-US" dirty="0" smtClean="0"/>
              <a:t> MPS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>
              <a:ea typeface="+mn-ea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Grammar, </a:t>
            </a:r>
            <a:r>
              <a:rPr lang="en-US" dirty="0" err="1" smtClean="0"/>
              <a:t>metamodel</a:t>
            </a:r>
            <a:r>
              <a:rPr lang="en-US" dirty="0" smtClean="0"/>
              <a:t>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>
                <a:ea typeface="+mn-ea"/>
              </a:rPr>
              <a:t>More</a:t>
            </a:r>
            <a:r>
              <a:rPr lang="en-US" dirty="0" smtClean="0"/>
              <a:t> and more literature, a dedicated Intl. conference (ACM SLE</a:t>
            </a:r>
            <a:r>
              <a:rPr lang="en-US" dirty="0"/>
              <a:t>, cf. http://</a:t>
            </a:r>
            <a:r>
              <a:rPr lang="en-US" dirty="0" err="1" smtClean="0"/>
              <a:t>www.sleconf.org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26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8264" anchor="t"/>
          <a:lstStyle/>
          <a:p>
            <a:pPr marL="40182"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Comparing Abstract Syntax Systems</a:t>
            </a:r>
          </a:p>
        </p:txBody>
      </p:sp>
      <p:grpSp>
        <p:nvGrpSpPr>
          <p:cNvPr id="98310" name="Group 6"/>
          <p:cNvGrpSpPr>
            <a:grpSpLocks/>
          </p:cNvGrpSpPr>
          <p:nvPr/>
        </p:nvGrpSpPr>
        <p:grpSpPr bwMode="auto">
          <a:xfrm>
            <a:off x="967755" y="2669977"/>
            <a:ext cx="1446609" cy="1143000"/>
            <a:chOff x="0" y="0"/>
            <a:chExt cx="1296" cy="1024"/>
          </a:xfrm>
        </p:grpSpPr>
        <p:sp>
          <p:nvSpPr>
            <p:cNvPr id="98307" name="Line 3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6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8" name="AutoShape 4"/>
            <p:cNvSpPr>
              <a:spLocks/>
            </p:cNvSpPr>
            <p:nvPr/>
          </p:nvSpPr>
          <p:spPr bwMode="auto">
            <a:xfrm>
              <a:off x="0" y="408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9" name="Rectangle 5"/>
            <p:cNvSpPr>
              <a:spLocks/>
            </p:cNvSpPr>
            <p:nvPr/>
          </p:nvSpPr>
          <p:spPr bwMode="auto">
            <a:xfrm>
              <a:off x="92" y="519"/>
              <a:ext cx="114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Language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Grammar</a:t>
              </a:r>
            </a:p>
          </p:txBody>
        </p:sp>
      </p:grpSp>
      <p:grpSp>
        <p:nvGrpSpPr>
          <p:cNvPr id="98314" name="Group 10"/>
          <p:cNvGrpSpPr>
            <a:grpSpLocks/>
          </p:cNvGrpSpPr>
          <p:nvPr/>
        </p:nvGrpSpPr>
        <p:grpSpPr bwMode="auto">
          <a:xfrm>
            <a:off x="967755" y="3843115"/>
            <a:ext cx="1446609" cy="1215553"/>
            <a:chOff x="0" y="0"/>
            <a:chExt cx="1296" cy="1089"/>
          </a:xfrm>
        </p:grpSpPr>
        <p:sp>
          <p:nvSpPr>
            <p:cNvPr id="98311" name="Line 7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2" name="AutoShape 8"/>
            <p:cNvSpPr>
              <a:spLocks/>
            </p:cNvSpPr>
            <p:nvPr/>
          </p:nvSpPr>
          <p:spPr bwMode="auto">
            <a:xfrm>
              <a:off x="0" y="409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3" name="Rectangle 9"/>
            <p:cNvSpPr>
              <a:spLocks/>
            </p:cNvSpPr>
            <p:nvPr/>
          </p:nvSpPr>
          <p:spPr bwMode="auto">
            <a:xfrm>
              <a:off x="120" y="521"/>
              <a:ext cx="108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Program</a:t>
              </a:r>
            </a:p>
          </p:txBody>
        </p:sp>
      </p:grpSp>
      <p:grpSp>
        <p:nvGrpSpPr>
          <p:cNvPr id="98318" name="Group 14"/>
          <p:cNvGrpSpPr>
            <a:grpSpLocks/>
          </p:cNvGrpSpPr>
          <p:nvPr/>
        </p:nvGrpSpPr>
        <p:grpSpPr bwMode="auto">
          <a:xfrm>
            <a:off x="1005707" y="5062017"/>
            <a:ext cx="1446609" cy="1458887"/>
            <a:chOff x="0" y="0"/>
            <a:chExt cx="1296" cy="1306"/>
          </a:xfrm>
        </p:grpSpPr>
        <p:sp>
          <p:nvSpPr>
            <p:cNvPr id="98315" name="AutoShape 11"/>
            <p:cNvSpPr>
              <a:spLocks/>
            </p:cNvSpPr>
            <p:nvPr/>
          </p:nvSpPr>
          <p:spPr bwMode="auto">
            <a:xfrm>
              <a:off x="0" y="312"/>
              <a:ext cx="1296" cy="994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6" name="Rectangle 12"/>
            <p:cNvSpPr>
              <a:spLocks/>
            </p:cNvSpPr>
            <p:nvPr/>
          </p:nvSpPr>
          <p:spPr bwMode="auto">
            <a:xfrm>
              <a:off x="221" y="378"/>
              <a:ext cx="793" cy="71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execution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of a Pascal 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program</a:t>
              </a:r>
            </a:p>
          </p:txBody>
        </p:sp>
        <p:sp>
          <p:nvSpPr>
            <p:cNvPr id="98317" name="Line 13"/>
            <p:cNvSpPr>
              <a:spLocks noChangeShapeType="1"/>
            </p:cNvSpPr>
            <p:nvPr/>
          </p:nvSpPr>
          <p:spPr bwMode="auto">
            <a:xfrm rot="10800000" flipH="1">
              <a:off x="614" y="0"/>
              <a:ext cx="1" cy="27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2" name="Group 18"/>
          <p:cNvGrpSpPr>
            <a:grpSpLocks/>
          </p:cNvGrpSpPr>
          <p:nvPr/>
        </p:nvGrpSpPr>
        <p:grpSpPr bwMode="auto">
          <a:xfrm>
            <a:off x="1234529" y="1750219"/>
            <a:ext cx="910828" cy="876226"/>
            <a:chOff x="0" y="0"/>
            <a:chExt cx="816" cy="785"/>
          </a:xfrm>
        </p:grpSpPr>
        <p:sp>
          <p:nvSpPr>
            <p:cNvPr id="98319" name="AutoShape 15"/>
            <p:cNvSpPr>
              <a:spLocks/>
            </p:cNvSpPr>
            <p:nvPr/>
          </p:nvSpPr>
          <p:spPr bwMode="auto">
            <a:xfrm>
              <a:off x="0" y="305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0" name="Rectangle 16"/>
            <p:cNvSpPr>
              <a:spLocks/>
            </p:cNvSpPr>
            <p:nvPr/>
          </p:nvSpPr>
          <p:spPr bwMode="auto">
            <a:xfrm>
              <a:off x="190" y="417"/>
              <a:ext cx="449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EBNF</a:t>
              </a:r>
            </a:p>
          </p:txBody>
        </p:sp>
        <p:sp>
          <p:nvSpPr>
            <p:cNvPr id="98321" name="Freeform 17"/>
            <p:cNvSpPr>
              <a:spLocks/>
            </p:cNvSpPr>
            <p:nvPr/>
          </p:nvSpPr>
          <p:spPr bwMode="auto">
            <a:xfrm rot="10800000" flipH="1">
              <a:off x="170" y="0"/>
              <a:ext cx="480" cy="302"/>
            </a:xfrm>
            <a:custGeom>
              <a:avLst/>
              <a:gdLst>
                <a:gd name="T0" fmla="*/ 21395 w 21600"/>
                <a:gd name="T1" fmla="*/ 752 h 21600"/>
                <a:gd name="T2" fmla="*/ 21600 w 21600"/>
                <a:gd name="T3" fmla="*/ 4137 h 21600"/>
                <a:gd name="T4" fmla="*/ 10800 w 21600"/>
                <a:gd name="T5" fmla="*/ 21600 h 21600"/>
                <a:gd name="T6" fmla="*/ 0 w 21600"/>
                <a:gd name="T7" fmla="*/ 4137 h 21600"/>
                <a:gd name="T8" fmla="*/ 307 w 21600"/>
                <a:gd name="T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21395" y="752"/>
                  </a:moveTo>
                  <a:cubicBezTo>
                    <a:pt x="21531" y="1867"/>
                    <a:pt x="21600" y="3000"/>
                    <a:pt x="21600" y="4137"/>
                  </a:cubicBezTo>
                  <a:cubicBezTo>
                    <a:pt x="21600" y="13781"/>
                    <a:pt x="16765" y="21600"/>
                    <a:pt x="10800" y="21600"/>
                  </a:cubicBezTo>
                  <a:cubicBezTo>
                    <a:pt x="4835" y="21600"/>
                    <a:pt x="0" y="13781"/>
                    <a:pt x="0" y="4137"/>
                  </a:cubicBezTo>
                  <a:cubicBezTo>
                    <a:pt x="0" y="2743"/>
                    <a:pt x="103" y="1354"/>
                    <a:pt x="307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6" name="Group 22"/>
          <p:cNvGrpSpPr>
            <a:grpSpLocks/>
          </p:cNvGrpSpPr>
          <p:nvPr/>
        </p:nvGrpSpPr>
        <p:grpSpPr bwMode="auto">
          <a:xfrm>
            <a:off x="3045024" y="2121531"/>
            <a:ext cx="910828" cy="1302618"/>
            <a:chOff x="0" y="0"/>
            <a:chExt cx="816" cy="1167"/>
          </a:xfrm>
        </p:grpSpPr>
        <p:sp>
          <p:nvSpPr>
            <p:cNvPr id="98323" name="Line 19"/>
            <p:cNvSpPr>
              <a:spLocks noChangeShapeType="1"/>
            </p:cNvSpPr>
            <p:nvPr/>
          </p:nvSpPr>
          <p:spPr bwMode="auto">
            <a:xfrm rot="10800000" flipH="1">
              <a:off x="416" y="514"/>
              <a:ext cx="1" cy="65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4" name="AutoShape 20"/>
            <p:cNvSpPr>
              <a:spLocks/>
            </p:cNvSpPr>
            <p:nvPr/>
          </p:nvSpPr>
          <p:spPr bwMode="auto">
            <a:xfrm>
              <a:off x="0" y="0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5" name="Rectangle 21"/>
            <p:cNvSpPr>
              <a:spLocks/>
            </p:cNvSpPr>
            <p:nvPr/>
          </p:nvSpPr>
          <p:spPr bwMode="auto">
            <a:xfrm>
              <a:off x="220" y="112"/>
              <a:ext cx="394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MOF</a:t>
              </a:r>
            </a:p>
          </p:txBody>
        </p:sp>
      </p:grpSp>
      <p:grpSp>
        <p:nvGrpSpPr>
          <p:cNvPr id="98330" name="Group 26"/>
          <p:cNvGrpSpPr>
            <a:grpSpLocks/>
          </p:cNvGrpSpPr>
          <p:nvPr/>
        </p:nvGrpSpPr>
        <p:grpSpPr bwMode="auto">
          <a:xfrm>
            <a:off x="2777133" y="3151794"/>
            <a:ext cx="1446609" cy="1561579"/>
            <a:chOff x="0" y="0"/>
            <a:chExt cx="1296" cy="1399"/>
          </a:xfrm>
        </p:grpSpPr>
        <p:sp>
          <p:nvSpPr>
            <p:cNvPr id="98327" name="Line 23"/>
            <p:cNvSpPr>
              <a:spLocks noChangeShapeType="1"/>
            </p:cNvSpPr>
            <p:nvPr/>
          </p:nvSpPr>
          <p:spPr bwMode="auto">
            <a:xfrm rot="10800000" flipH="1">
              <a:off x="656" y="647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8" name="AutoShape 24"/>
            <p:cNvSpPr>
              <a:spLocks/>
            </p:cNvSpPr>
            <p:nvPr/>
          </p:nvSpPr>
          <p:spPr bwMode="auto">
            <a:xfrm>
              <a:off x="0" y="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9" name="Rectangle 25"/>
            <p:cNvSpPr>
              <a:spLocks/>
            </p:cNvSpPr>
            <p:nvPr/>
          </p:nvSpPr>
          <p:spPr bwMode="auto">
            <a:xfrm>
              <a:off x="231" y="115"/>
              <a:ext cx="880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The UML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meta-Model</a:t>
              </a:r>
            </a:p>
          </p:txBody>
        </p:sp>
      </p:grpSp>
      <p:grpSp>
        <p:nvGrpSpPr>
          <p:cNvPr id="98333" name="Group 29"/>
          <p:cNvGrpSpPr>
            <a:grpSpLocks/>
          </p:cNvGrpSpPr>
          <p:nvPr/>
        </p:nvGrpSpPr>
        <p:grpSpPr bwMode="auto">
          <a:xfrm>
            <a:off x="2669977" y="5474629"/>
            <a:ext cx="1678781" cy="956592"/>
            <a:chOff x="0" y="0"/>
            <a:chExt cx="1504" cy="857"/>
          </a:xfrm>
        </p:grpSpPr>
        <p:sp>
          <p:nvSpPr>
            <p:cNvPr id="98331" name="AutoShape 27"/>
            <p:cNvSpPr>
              <a:spLocks/>
            </p:cNvSpPr>
            <p:nvPr/>
          </p:nvSpPr>
          <p:spPr bwMode="auto">
            <a:xfrm>
              <a:off x="0" y="0"/>
              <a:ext cx="1504" cy="857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2" name="Rectangle 28"/>
            <p:cNvSpPr>
              <a:spLocks/>
            </p:cNvSpPr>
            <p:nvPr/>
          </p:nvSpPr>
          <p:spPr bwMode="auto">
            <a:xfrm>
              <a:off x="183" y="66"/>
              <a:ext cx="1223" cy="717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phenomenon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corresponding to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UML </a:t>
              </a:r>
              <a:r>
                <a:rPr lang="en-US" sz="1300" dirty="0"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Model</a:t>
              </a:r>
            </a:p>
          </p:txBody>
        </p:sp>
      </p:grpSp>
      <p:grpSp>
        <p:nvGrpSpPr>
          <p:cNvPr id="98337" name="Group 33"/>
          <p:cNvGrpSpPr>
            <a:grpSpLocks/>
          </p:cNvGrpSpPr>
          <p:nvPr/>
        </p:nvGrpSpPr>
        <p:grpSpPr bwMode="auto">
          <a:xfrm>
            <a:off x="2777133" y="4331629"/>
            <a:ext cx="1446609" cy="1145232"/>
            <a:chOff x="0" y="0"/>
            <a:chExt cx="1296" cy="1026"/>
          </a:xfrm>
        </p:grpSpPr>
        <p:sp>
          <p:nvSpPr>
            <p:cNvPr id="98334" name="AutoShape 30"/>
            <p:cNvSpPr>
              <a:spLocks/>
            </p:cNvSpPr>
            <p:nvPr/>
          </p:nvSpPr>
          <p:spPr bwMode="auto">
            <a:xfrm>
              <a:off x="0" y="0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5" name="Rectangle 31"/>
            <p:cNvSpPr>
              <a:spLocks/>
            </p:cNvSpPr>
            <p:nvPr/>
          </p:nvSpPr>
          <p:spPr bwMode="auto">
            <a:xfrm>
              <a:off x="246" y="112"/>
              <a:ext cx="842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UML Model</a:t>
              </a:r>
            </a:p>
          </p:txBody>
        </p:sp>
        <p:sp>
          <p:nvSpPr>
            <p:cNvPr id="98336" name="Line 32"/>
            <p:cNvSpPr>
              <a:spLocks noChangeShapeType="1"/>
            </p:cNvSpPr>
            <p:nvPr/>
          </p:nvSpPr>
          <p:spPr bwMode="auto">
            <a:xfrm rot="10800000" flipH="1">
              <a:off x="656" y="682"/>
              <a:ext cx="1" cy="3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98338" name="Freeform 34"/>
          <p:cNvSpPr>
            <a:spLocks/>
          </p:cNvSpPr>
          <p:nvPr/>
        </p:nvSpPr>
        <p:spPr bwMode="auto">
          <a:xfrm rot="10800000" flipH="1">
            <a:off x="3241477" y="1785551"/>
            <a:ext cx="535781" cy="337096"/>
          </a:xfrm>
          <a:custGeom>
            <a:avLst/>
            <a:gdLst>
              <a:gd name="T0" fmla="*/ 21395 w 21600"/>
              <a:gd name="T1" fmla="*/ 752 h 21600"/>
              <a:gd name="T2" fmla="*/ 21600 w 21600"/>
              <a:gd name="T3" fmla="*/ 4137 h 21600"/>
              <a:gd name="T4" fmla="*/ 10800 w 21600"/>
              <a:gd name="T5" fmla="*/ 21600 h 21600"/>
              <a:gd name="T6" fmla="*/ 0 w 21600"/>
              <a:gd name="T7" fmla="*/ 4137 h 21600"/>
              <a:gd name="T8" fmla="*/ 307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1395" y="752"/>
                </a:moveTo>
                <a:cubicBezTo>
                  <a:pt x="21531" y="1867"/>
                  <a:pt x="21600" y="3000"/>
                  <a:pt x="21600" y="4137"/>
                </a:cubicBezTo>
                <a:cubicBezTo>
                  <a:pt x="21600" y="13781"/>
                  <a:pt x="16765" y="21600"/>
                  <a:pt x="10800" y="21600"/>
                </a:cubicBezTo>
                <a:cubicBezTo>
                  <a:pt x="4835" y="21600"/>
                  <a:pt x="0" y="13781"/>
                  <a:pt x="0" y="4137"/>
                </a:cubicBezTo>
                <a:cubicBezTo>
                  <a:pt x="0" y="2743"/>
                  <a:pt x="103" y="1354"/>
                  <a:pt x="307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8339" name="Rectangle 35"/>
          <p:cNvSpPr>
            <a:spLocks/>
          </p:cNvSpPr>
          <p:nvPr/>
        </p:nvSpPr>
        <p:spPr bwMode="auto">
          <a:xfrm>
            <a:off x="2813337" y="772418"/>
            <a:ext cx="13820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#2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(MOF + OCL)</a:t>
            </a:r>
          </a:p>
        </p:txBody>
      </p:sp>
      <p:sp>
        <p:nvSpPr>
          <p:cNvPr id="98340" name="Rectangle 36"/>
          <p:cNvSpPr>
            <a:spLocks/>
          </p:cNvSpPr>
          <p:nvPr/>
        </p:nvSpPr>
        <p:spPr bwMode="auto">
          <a:xfrm>
            <a:off x="151805" y="2050480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3</a:t>
            </a:r>
          </a:p>
        </p:txBody>
      </p:sp>
      <p:sp>
        <p:nvSpPr>
          <p:cNvPr id="98341" name="Rectangle 37"/>
          <p:cNvSpPr>
            <a:spLocks/>
          </p:cNvSpPr>
          <p:nvPr/>
        </p:nvSpPr>
        <p:spPr bwMode="auto">
          <a:xfrm>
            <a:off x="151805" y="3161109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2</a:t>
            </a:r>
          </a:p>
        </p:txBody>
      </p:sp>
      <p:sp>
        <p:nvSpPr>
          <p:cNvPr id="98342" name="Rectangle 38"/>
          <p:cNvSpPr>
            <a:spLocks/>
          </p:cNvSpPr>
          <p:nvPr/>
        </p:nvSpPr>
        <p:spPr bwMode="auto">
          <a:xfrm>
            <a:off x="151805" y="4384476"/>
            <a:ext cx="57198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1</a:t>
            </a:r>
          </a:p>
        </p:txBody>
      </p:sp>
      <p:sp>
        <p:nvSpPr>
          <p:cNvPr id="98343" name="Rectangle 39"/>
          <p:cNvSpPr>
            <a:spLocks/>
          </p:cNvSpPr>
          <p:nvPr/>
        </p:nvSpPr>
        <p:spPr bwMode="auto">
          <a:xfrm>
            <a:off x="961489" y="759023"/>
            <a:ext cx="18643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#1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(formal grammars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attribute grammars,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etc.)</a:t>
            </a:r>
          </a:p>
        </p:txBody>
      </p:sp>
      <p:grpSp>
        <p:nvGrpSpPr>
          <p:cNvPr id="98365" name="Group 61"/>
          <p:cNvGrpSpPr>
            <a:grpSpLocks/>
          </p:cNvGrpSpPr>
          <p:nvPr/>
        </p:nvGrpSpPr>
        <p:grpSpPr bwMode="auto">
          <a:xfrm>
            <a:off x="4339829" y="759024"/>
            <a:ext cx="4625578" cy="5400229"/>
            <a:chOff x="0" y="0"/>
            <a:chExt cx="4144" cy="4838"/>
          </a:xfrm>
        </p:grpSpPr>
        <p:sp>
          <p:nvSpPr>
            <p:cNvPr id="98344" name="AutoShape 40"/>
            <p:cNvSpPr>
              <a:spLocks/>
            </p:cNvSpPr>
            <p:nvPr/>
          </p:nvSpPr>
          <p:spPr bwMode="auto">
            <a:xfrm>
              <a:off x="0" y="116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98364" name="Group 60"/>
            <p:cNvGrpSpPr>
              <a:grpSpLocks/>
            </p:cNvGrpSpPr>
            <p:nvPr/>
          </p:nvGrpSpPr>
          <p:grpSpPr bwMode="auto">
            <a:xfrm>
              <a:off x="136" y="0"/>
              <a:ext cx="4008" cy="4838"/>
              <a:chOff x="0" y="0"/>
              <a:chExt cx="4008" cy="4838"/>
            </a:xfrm>
          </p:grpSpPr>
          <p:sp>
            <p:nvSpPr>
              <p:cNvPr id="98345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512" y="1775"/>
                <a:ext cx="1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6" name="AutoShape 42"/>
              <p:cNvSpPr>
                <a:spLocks/>
              </p:cNvSpPr>
              <p:nvPr/>
            </p:nvSpPr>
            <p:spPr bwMode="auto">
              <a:xfrm>
                <a:off x="0" y="2184"/>
                <a:ext cx="952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7" name="Rectangle 43"/>
              <p:cNvSpPr>
                <a:spLocks/>
              </p:cNvSpPr>
              <p:nvPr/>
            </p:nvSpPr>
            <p:spPr bwMode="auto">
              <a:xfrm>
                <a:off x="177" y="2299"/>
                <a:ext cx="719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48" name="Rectangle 44"/>
              <p:cNvSpPr>
                <a:spLocks/>
              </p:cNvSpPr>
              <p:nvPr/>
            </p:nvSpPr>
            <p:spPr bwMode="auto">
              <a:xfrm>
                <a:off x="93" y="1275"/>
                <a:ext cx="89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49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1563" y="2800"/>
                <a:ext cx="2" cy="652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0" name="AutoShape 46"/>
              <p:cNvSpPr>
                <a:spLocks/>
              </p:cNvSpPr>
              <p:nvPr/>
            </p:nvSpPr>
            <p:spPr bwMode="auto">
              <a:xfrm>
                <a:off x="1120" y="3208"/>
                <a:ext cx="888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1" name="Rectangle 47"/>
              <p:cNvSpPr>
                <a:spLocks/>
              </p:cNvSpPr>
              <p:nvPr/>
            </p:nvSpPr>
            <p:spPr bwMode="auto">
              <a:xfrm>
                <a:off x="1226" y="3323"/>
                <a:ext cx="71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52" name="AutoShape 48"/>
              <p:cNvSpPr>
                <a:spLocks/>
              </p:cNvSpPr>
              <p:nvPr/>
            </p:nvSpPr>
            <p:spPr bwMode="auto">
              <a:xfrm>
                <a:off x="1051" y="2184"/>
                <a:ext cx="1024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3" name="Rectangle 49"/>
              <p:cNvSpPr>
                <a:spLocks/>
              </p:cNvSpPr>
              <p:nvPr/>
            </p:nvSpPr>
            <p:spPr bwMode="auto">
              <a:xfrm>
                <a:off x="1141" y="2299"/>
                <a:ext cx="890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54" name="Rectangle 50"/>
              <p:cNvSpPr>
                <a:spLocks/>
              </p:cNvSpPr>
              <p:nvPr/>
            </p:nvSpPr>
            <p:spPr bwMode="auto">
              <a:xfrm>
                <a:off x="49" y="12"/>
                <a:ext cx="1818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#3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(XML Meta-Language)</a:t>
                </a:r>
              </a:p>
            </p:txBody>
          </p:sp>
          <p:sp>
            <p:nvSpPr>
              <p:cNvPr id="98355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3055" y="1835"/>
                <a:ext cx="2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6" name="AutoShape 52"/>
              <p:cNvSpPr>
                <a:spLocks/>
              </p:cNvSpPr>
              <p:nvPr/>
            </p:nvSpPr>
            <p:spPr bwMode="auto">
              <a:xfrm>
                <a:off x="2543" y="2245"/>
                <a:ext cx="952" cy="624"/>
              </a:xfrm>
              <a:prstGeom prst="roundRect">
                <a:avLst>
                  <a:gd name="adj" fmla="val 1171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7" name="Rectangle 53"/>
              <p:cNvSpPr>
                <a:spLocks/>
              </p:cNvSpPr>
              <p:nvPr/>
            </p:nvSpPr>
            <p:spPr bwMode="auto">
              <a:xfrm>
                <a:off x="2684" y="2360"/>
                <a:ext cx="66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KIF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Theories</a:t>
                </a:r>
              </a:p>
            </p:txBody>
          </p:sp>
          <p:sp>
            <p:nvSpPr>
              <p:cNvPr id="98358" name="AutoShape 54"/>
              <p:cNvSpPr>
                <a:spLocks/>
              </p:cNvSpPr>
              <p:nvPr/>
            </p:nvSpPr>
            <p:spPr bwMode="auto">
              <a:xfrm>
                <a:off x="2407" y="1221"/>
                <a:ext cx="1296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9" name="Rectangle 55"/>
              <p:cNvSpPr>
                <a:spLocks/>
              </p:cNvSpPr>
              <p:nvPr/>
            </p:nvSpPr>
            <p:spPr bwMode="auto">
              <a:xfrm>
                <a:off x="2642" y="1336"/>
                <a:ext cx="88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Upper Level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Ontologies</a:t>
                </a:r>
              </a:p>
            </p:txBody>
          </p:sp>
          <p:sp>
            <p:nvSpPr>
              <p:cNvPr id="98360" name="Rectangle 56"/>
              <p:cNvSpPr>
                <a:spLocks/>
              </p:cNvSpPr>
              <p:nvPr/>
            </p:nvSpPr>
            <p:spPr bwMode="auto">
              <a:xfrm>
                <a:off x="2143" y="0"/>
                <a:ext cx="1865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#4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(Ontology engineering)</a:t>
                </a:r>
              </a:p>
            </p:txBody>
          </p:sp>
          <p:sp>
            <p:nvSpPr>
              <p:cNvPr id="98361" name="Rectangle 57"/>
              <p:cNvSpPr>
                <a:spLocks/>
              </p:cNvSpPr>
              <p:nvPr/>
            </p:nvSpPr>
            <p:spPr bwMode="auto">
              <a:xfrm>
                <a:off x="0" y="4562"/>
                <a:ext cx="2528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2000">
                    <a:solidFill>
                      <a:srgbClr val="FF33CC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[XMI=MOF+XML+OCL]</a:t>
                </a:r>
              </a:p>
            </p:txBody>
          </p:sp>
          <p:sp>
            <p:nvSpPr>
              <p:cNvPr id="98362" name="Rectangle 58"/>
              <p:cNvSpPr>
                <a:spLocks/>
              </p:cNvSpPr>
              <p:nvPr/>
            </p:nvSpPr>
            <p:spPr bwMode="auto">
              <a:xfrm>
                <a:off x="2575" y="3138"/>
                <a:ext cx="1194" cy="1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+Description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Logics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+Conceptual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Graphs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+etc.</a:t>
                </a:r>
              </a:p>
            </p:txBody>
          </p:sp>
          <p:sp>
            <p:nvSpPr>
              <p:cNvPr id="98363" name="Rectangle 59"/>
              <p:cNvSpPr>
                <a:spLocks/>
              </p:cNvSpPr>
              <p:nvPr/>
            </p:nvSpPr>
            <p:spPr bwMode="auto">
              <a:xfrm>
                <a:off x="0" y="3824"/>
                <a:ext cx="1954" cy="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Xlink, Xpath, XSLT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RDF, OIL, DAML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etc.</a:t>
                </a:r>
              </a:p>
            </p:txBody>
          </p:sp>
        </p:grpSp>
      </p:grpSp>
      <p:sp>
        <p:nvSpPr>
          <p:cNvPr id="98366" name="Rectangle 62"/>
          <p:cNvSpPr>
            <a:spLocks/>
          </p:cNvSpPr>
          <p:nvPr/>
        </p:nvSpPr>
        <p:spPr bwMode="auto">
          <a:xfrm>
            <a:off x="6558379" y="6386351"/>
            <a:ext cx="167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(From J. </a:t>
            </a:r>
            <a:r>
              <a:rPr lang="en-US" dirty="0" err="1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Bézivin</a:t>
            </a:r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66E65-5CDD-6B47-BA5E-196817116314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162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38" grpId="0" animBg="1"/>
      <p:bldP spid="9833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979615" y="1528764"/>
            <a:ext cx="4656139" cy="3800475"/>
            <a:chOff x="1247" y="963"/>
            <a:chExt cx="2933" cy="2394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47" y="963"/>
              <a:ext cx="2734" cy="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885" y="1914"/>
              <a:ext cx="215" cy="211"/>
            </a:xfrm>
            <a:custGeom>
              <a:avLst/>
              <a:gdLst>
                <a:gd name="T0" fmla="*/ 382 w 645"/>
                <a:gd name="T1" fmla="*/ 0 h 633"/>
                <a:gd name="T2" fmla="*/ 338 w 645"/>
                <a:gd name="T3" fmla="*/ 64 h 633"/>
                <a:gd name="T4" fmla="*/ 261 w 645"/>
                <a:gd name="T5" fmla="*/ 91 h 633"/>
                <a:gd name="T6" fmla="*/ 220 w 645"/>
                <a:gd name="T7" fmla="*/ 35 h 633"/>
                <a:gd name="T8" fmla="*/ 132 w 645"/>
                <a:gd name="T9" fmla="*/ 46 h 633"/>
                <a:gd name="T10" fmla="*/ 150 w 645"/>
                <a:gd name="T11" fmla="*/ 126 h 633"/>
                <a:gd name="T12" fmla="*/ 119 w 645"/>
                <a:gd name="T13" fmla="*/ 199 h 633"/>
                <a:gd name="T14" fmla="*/ 46 w 645"/>
                <a:gd name="T15" fmla="*/ 189 h 633"/>
                <a:gd name="T16" fmla="*/ 0 w 645"/>
                <a:gd name="T17" fmla="*/ 258 h 633"/>
                <a:gd name="T18" fmla="*/ 65 w 645"/>
                <a:gd name="T19" fmla="*/ 300 h 633"/>
                <a:gd name="T20" fmla="*/ 93 w 645"/>
                <a:gd name="T21" fmla="*/ 376 h 633"/>
                <a:gd name="T22" fmla="*/ 34 w 645"/>
                <a:gd name="T23" fmla="*/ 417 h 633"/>
                <a:gd name="T24" fmla="*/ 47 w 645"/>
                <a:gd name="T25" fmla="*/ 502 h 633"/>
                <a:gd name="T26" fmla="*/ 126 w 645"/>
                <a:gd name="T27" fmla="*/ 486 h 633"/>
                <a:gd name="T28" fmla="*/ 203 w 645"/>
                <a:gd name="T29" fmla="*/ 516 h 633"/>
                <a:gd name="T30" fmla="*/ 191 w 645"/>
                <a:gd name="T31" fmla="*/ 587 h 633"/>
                <a:gd name="T32" fmla="*/ 263 w 645"/>
                <a:gd name="T33" fmla="*/ 633 h 633"/>
                <a:gd name="T34" fmla="*/ 307 w 645"/>
                <a:gd name="T35" fmla="*/ 569 h 633"/>
                <a:gd name="T36" fmla="*/ 384 w 645"/>
                <a:gd name="T37" fmla="*/ 541 h 633"/>
                <a:gd name="T38" fmla="*/ 425 w 645"/>
                <a:gd name="T39" fmla="*/ 598 h 633"/>
                <a:gd name="T40" fmla="*/ 511 w 645"/>
                <a:gd name="T41" fmla="*/ 585 h 633"/>
                <a:gd name="T42" fmla="*/ 495 w 645"/>
                <a:gd name="T43" fmla="*/ 507 h 633"/>
                <a:gd name="T44" fmla="*/ 526 w 645"/>
                <a:gd name="T45" fmla="*/ 434 h 633"/>
                <a:gd name="T46" fmla="*/ 598 w 645"/>
                <a:gd name="T47" fmla="*/ 444 h 633"/>
                <a:gd name="T48" fmla="*/ 645 w 645"/>
                <a:gd name="T49" fmla="*/ 373 h 633"/>
                <a:gd name="T50" fmla="*/ 580 w 645"/>
                <a:gd name="T51" fmla="*/ 332 h 633"/>
                <a:gd name="T52" fmla="*/ 552 w 645"/>
                <a:gd name="T53" fmla="*/ 255 h 633"/>
                <a:gd name="T54" fmla="*/ 609 w 645"/>
                <a:gd name="T55" fmla="*/ 216 h 633"/>
                <a:gd name="T56" fmla="*/ 598 w 645"/>
                <a:gd name="T57" fmla="*/ 130 h 633"/>
                <a:gd name="T58" fmla="*/ 517 w 645"/>
                <a:gd name="T59" fmla="*/ 146 h 633"/>
                <a:gd name="T60" fmla="*/ 442 w 645"/>
                <a:gd name="T61" fmla="*/ 117 h 633"/>
                <a:gd name="T62" fmla="*/ 452 w 645"/>
                <a:gd name="T63" fmla="*/ 46 h 633"/>
                <a:gd name="T64" fmla="*/ 351 w 645"/>
                <a:gd name="T65" fmla="*/ 218 h 633"/>
                <a:gd name="T66" fmla="*/ 403 w 645"/>
                <a:gd name="T67" fmla="*/ 250 h 633"/>
                <a:gd name="T68" fmla="*/ 428 w 645"/>
                <a:gd name="T69" fmla="*/ 325 h 633"/>
                <a:gd name="T70" fmla="*/ 416 w 645"/>
                <a:gd name="T71" fmla="*/ 365 h 633"/>
                <a:gd name="T72" fmla="*/ 354 w 645"/>
                <a:gd name="T73" fmla="*/ 415 h 633"/>
                <a:gd name="T74" fmla="*/ 292 w 645"/>
                <a:gd name="T75" fmla="*/ 415 h 633"/>
                <a:gd name="T76" fmla="*/ 240 w 645"/>
                <a:gd name="T77" fmla="*/ 382 h 633"/>
                <a:gd name="T78" fmla="*/ 217 w 645"/>
                <a:gd name="T79" fmla="*/ 307 h 633"/>
                <a:gd name="T80" fmla="*/ 229 w 645"/>
                <a:gd name="T81" fmla="*/ 268 h 633"/>
                <a:gd name="T82" fmla="*/ 291 w 645"/>
                <a:gd name="T83" fmla="*/ 218 h 633"/>
                <a:gd name="T84" fmla="*/ 351 w 645"/>
                <a:gd name="T85" fmla="*/ 21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5" h="633">
                  <a:moveTo>
                    <a:pt x="446" y="19"/>
                  </a:moveTo>
                  <a:lnTo>
                    <a:pt x="382" y="0"/>
                  </a:lnTo>
                  <a:lnTo>
                    <a:pt x="361" y="21"/>
                  </a:lnTo>
                  <a:lnTo>
                    <a:pt x="338" y="64"/>
                  </a:lnTo>
                  <a:lnTo>
                    <a:pt x="331" y="85"/>
                  </a:lnTo>
                  <a:lnTo>
                    <a:pt x="261" y="91"/>
                  </a:lnTo>
                  <a:lnTo>
                    <a:pt x="252" y="70"/>
                  </a:lnTo>
                  <a:lnTo>
                    <a:pt x="220" y="35"/>
                  </a:lnTo>
                  <a:lnTo>
                    <a:pt x="193" y="15"/>
                  </a:lnTo>
                  <a:lnTo>
                    <a:pt x="132" y="46"/>
                  </a:lnTo>
                  <a:lnTo>
                    <a:pt x="135" y="80"/>
                  </a:lnTo>
                  <a:lnTo>
                    <a:pt x="150" y="126"/>
                  </a:lnTo>
                  <a:lnTo>
                    <a:pt x="163" y="144"/>
                  </a:lnTo>
                  <a:lnTo>
                    <a:pt x="119" y="199"/>
                  </a:lnTo>
                  <a:lnTo>
                    <a:pt x="96" y="193"/>
                  </a:lnTo>
                  <a:lnTo>
                    <a:pt x="46" y="189"/>
                  </a:lnTo>
                  <a:lnTo>
                    <a:pt x="18" y="195"/>
                  </a:lnTo>
                  <a:lnTo>
                    <a:pt x="0" y="258"/>
                  </a:lnTo>
                  <a:lnTo>
                    <a:pt x="20" y="278"/>
                  </a:lnTo>
                  <a:lnTo>
                    <a:pt x="65" y="300"/>
                  </a:lnTo>
                  <a:lnTo>
                    <a:pt x="86" y="307"/>
                  </a:lnTo>
                  <a:lnTo>
                    <a:pt x="93" y="376"/>
                  </a:lnTo>
                  <a:lnTo>
                    <a:pt x="70" y="385"/>
                  </a:lnTo>
                  <a:lnTo>
                    <a:pt x="34" y="417"/>
                  </a:lnTo>
                  <a:lnTo>
                    <a:pt x="14" y="443"/>
                  </a:lnTo>
                  <a:lnTo>
                    <a:pt x="47" y="502"/>
                  </a:lnTo>
                  <a:lnTo>
                    <a:pt x="80" y="499"/>
                  </a:lnTo>
                  <a:lnTo>
                    <a:pt x="126" y="486"/>
                  </a:lnTo>
                  <a:lnTo>
                    <a:pt x="147" y="473"/>
                  </a:lnTo>
                  <a:lnTo>
                    <a:pt x="203" y="516"/>
                  </a:lnTo>
                  <a:lnTo>
                    <a:pt x="197" y="538"/>
                  </a:lnTo>
                  <a:lnTo>
                    <a:pt x="191" y="587"/>
                  </a:lnTo>
                  <a:lnTo>
                    <a:pt x="197" y="614"/>
                  </a:lnTo>
                  <a:lnTo>
                    <a:pt x="263" y="633"/>
                  </a:lnTo>
                  <a:lnTo>
                    <a:pt x="284" y="613"/>
                  </a:lnTo>
                  <a:lnTo>
                    <a:pt x="307" y="569"/>
                  </a:lnTo>
                  <a:lnTo>
                    <a:pt x="314" y="548"/>
                  </a:lnTo>
                  <a:lnTo>
                    <a:pt x="384" y="541"/>
                  </a:lnTo>
                  <a:lnTo>
                    <a:pt x="393" y="562"/>
                  </a:lnTo>
                  <a:lnTo>
                    <a:pt x="425" y="598"/>
                  </a:lnTo>
                  <a:lnTo>
                    <a:pt x="451" y="618"/>
                  </a:lnTo>
                  <a:lnTo>
                    <a:pt x="511" y="585"/>
                  </a:lnTo>
                  <a:lnTo>
                    <a:pt x="508" y="552"/>
                  </a:lnTo>
                  <a:lnTo>
                    <a:pt x="495" y="507"/>
                  </a:lnTo>
                  <a:lnTo>
                    <a:pt x="482" y="489"/>
                  </a:lnTo>
                  <a:lnTo>
                    <a:pt x="526" y="434"/>
                  </a:lnTo>
                  <a:lnTo>
                    <a:pt x="549" y="440"/>
                  </a:lnTo>
                  <a:lnTo>
                    <a:pt x="598" y="444"/>
                  </a:lnTo>
                  <a:lnTo>
                    <a:pt x="625" y="438"/>
                  </a:lnTo>
                  <a:lnTo>
                    <a:pt x="645" y="373"/>
                  </a:lnTo>
                  <a:lnTo>
                    <a:pt x="625" y="355"/>
                  </a:lnTo>
                  <a:lnTo>
                    <a:pt x="580" y="332"/>
                  </a:lnTo>
                  <a:lnTo>
                    <a:pt x="559" y="325"/>
                  </a:lnTo>
                  <a:lnTo>
                    <a:pt x="552" y="255"/>
                  </a:lnTo>
                  <a:lnTo>
                    <a:pt x="573" y="247"/>
                  </a:lnTo>
                  <a:lnTo>
                    <a:pt x="609" y="216"/>
                  </a:lnTo>
                  <a:lnTo>
                    <a:pt x="629" y="189"/>
                  </a:lnTo>
                  <a:lnTo>
                    <a:pt x="598" y="130"/>
                  </a:lnTo>
                  <a:lnTo>
                    <a:pt x="563" y="133"/>
                  </a:lnTo>
                  <a:lnTo>
                    <a:pt x="517" y="146"/>
                  </a:lnTo>
                  <a:lnTo>
                    <a:pt x="498" y="160"/>
                  </a:lnTo>
                  <a:lnTo>
                    <a:pt x="442" y="117"/>
                  </a:lnTo>
                  <a:lnTo>
                    <a:pt x="448" y="95"/>
                  </a:lnTo>
                  <a:lnTo>
                    <a:pt x="452" y="46"/>
                  </a:lnTo>
                  <a:lnTo>
                    <a:pt x="446" y="19"/>
                  </a:lnTo>
                  <a:close/>
                  <a:moveTo>
                    <a:pt x="351" y="218"/>
                  </a:moveTo>
                  <a:lnTo>
                    <a:pt x="371" y="225"/>
                  </a:lnTo>
                  <a:lnTo>
                    <a:pt x="403" y="250"/>
                  </a:lnTo>
                  <a:lnTo>
                    <a:pt x="423" y="284"/>
                  </a:lnTo>
                  <a:lnTo>
                    <a:pt x="428" y="325"/>
                  </a:lnTo>
                  <a:lnTo>
                    <a:pt x="423" y="345"/>
                  </a:lnTo>
                  <a:lnTo>
                    <a:pt x="416" y="365"/>
                  </a:lnTo>
                  <a:lnTo>
                    <a:pt x="390" y="397"/>
                  </a:lnTo>
                  <a:lnTo>
                    <a:pt x="354" y="415"/>
                  </a:lnTo>
                  <a:lnTo>
                    <a:pt x="314" y="420"/>
                  </a:lnTo>
                  <a:lnTo>
                    <a:pt x="292" y="415"/>
                  </a:lnTo>
                  <a:lnTo>
                    <a:pt x="272" y="408"/>
                  </a:lnTo>
                  <a:lnTo>
                    <a:pt x="240" y="382"/>
                  </a:lnTo>
                  <a:lnTo>
                    <a:pt x="222" y="348"/>
                  </a:lnTo>
                  <a:lnTo>
                    <a:pt x="217" y="307"/>
                  </a:lnTo>
                  <a:lnTo>
                    <a:pt x="222" y="287"/>
                  </a:lnTo>
                  <a:lnTo>
                    <a:pt x="229" y="268"/>
                  </a:lnTo>
                  <a:lnTo>
                    <a:pt x="255" y="237"/>
                  </a:lnTo>
                  <a:lnTo>
                    <a:pt x="291" y="218"/>
                  </a:lnTo>
                  <a:lnTo>
                    <a:pt x="331" y="212"/>
                  </a:lnTo>
                  <a:lnTo>
                    <a:pt x="351" y="218"/>
                  </a:lnTo>
                  <a:close/>
                </a:path>
              </a:pathLst>
            </a:custGeom>
            <a:solidFill>
              <a:srgbClr val="ADADAD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3043" y="2012"/>
              <a:ext cx="230" cy="229"/>
            </a:xfrm>
            <a:custGeom>
              <a:avLst/>
              <a:gdLst>
                <a:gd name="T0" fmla="*/ 470 w 688"/>
                <a:gd name="T1" fmla="*/ 23 h 687"/>
                <a:gd name="T2" fmla="*/ 414 w 688"/>
                <a:gd name="T3" fmla="*/ 80 h 687"/>
                <a:gd name="T4" fmla="*/ 327 w 688"/>
                <a:gd name="T5" fmla="*/ 95 h 687"/>
                <a:gd name="T6" fmla="*/ 297 w 688"/>
                <a:gd name="T7" fmla="*/ 27 h 687"/>
                <a:gd name="T8" fmla="*/ 205 w 688"/>
                <a:gd name="T9" fmla="*/ 21 h 687"/>
                <a:gd name="T10" fmla="*/ 205 w 688"/>
                <a:gd name="T11" fmla="*/ 106 h 687"/>
                <a:gd name="T12" fmla="*/ 159 w 688"/>
                <a:gd name="T13" fmla="*/ 178 h 687"/>
                <a:gd name="T14" fmla="*/ 87 w 688"/>
                <a:gd name="T15" fmla="*/ 152 h 687"/>
                <a:gd name="T16" fmla="*/ 23 w 688"/>
                <a:gd name="T17" fmla="*/ 217 h 687"/>
                <a:gd name="T18" fmla="*/ 82 w 688"/>
                <a:gd name="T19" fmla="*/ 273 h 687"/>
                <a:gd name="T20" fmla="*/ 95 w 688"/>
                <a:gd name="T21" fmla="*/ 360 h 687"/>
                <a:gd name="T22" fmla="*/ 28 w 688"/>
                <a:gd name="T23" fmla="*/ 390 h 687"/>
                <a:gd name="T24" fmla="*/ 22 w 688"/>
                <a:gd name="T25" fmla="*/ 482 h 687"/>
                <a:gd name="T26" fmla="*/ 108 w 688"/>
                <a:gd name="T27" fmla="*/ 482 h 687"/>
                <a:gd name="T28" fmla="*/ 179 w 688"/>
                <a:gd name="T29" fmla="*/ 528 h 687"/>
                <a:gd name="T30" fmla="*/ 154 w 688"/>
                <a:gd name="T31" fmla="*/ 600 h 687"/>
                <a:gd name="T32" fmla="*/ 218 w 688"/>
                <a:gd name="T33" fmla="*/ 664 h 687"/>
                <a:gd name="T34" fmla="*/ 275 w 688"/>
                <a:gd name="T35" fmla="*/ 606 h 687"/>
                <a:gd name="T36" fmla="*/ 360 w 688"/>
                <a:gd name="T37" fmla="*/ 592 h 687"/>
                <a:gd name="T38" fmla="*/ 391 w 688"/>
                <a:gd name="T39" fmla="*/ 659 h 687"/>
                <a:gd name="T40" fmla="*/ 483 w 688"/>
                <a:gd name="T41" fmla="*/ 665 h 687"/>
                <a:gd name="T42" fmla="*/ 483 w 688"/>
                <a:gd name="T43" fmla="*/ 580 h 687"/>
                <a:gd name="T44" fmla="*/ 529 w 688"/>
                <a:gd name="T45" fmla="*/ 508 h 687"/>
                <a:gd name="T46" fmla="*/ 603 w 688"/>
                <a:gd name="T47" fmla="*/ 534 h 687"/>
                <a:gd name="T48" fmla="*/ 664 w 688"/>
                <a:gd name="T49" fmla="*/ 469 h 687"/>
                <a:gd name="T50" fmla="*/ 607 w 688"/>
                <a:gd name="T51" fmla="*/ 413 h 687"/>
                <a:gd name="T52" fmla="*/ 592 w 688"/>
                <a:gd name="T53" fmla="*/ 327 h 687"/>
                <a:gd name="T54" fmla="*/ 662 w 688"/>
                <a:gd name="T55" fmla="*/ 296 h 687"/>
                <a:gd name="T56" fmla="*/ 666 w 688"/>
                <a:gd name="T57" fmla="*/ 204 h 687"/>
                <a:gd name="T58" fmla="*/ 581 w 688"/>
                <a:gd name="T59" fmla="*/ 204 h 687"/>
                <a:gd name="T60" fmla="*/ 509 w 688"/>
                <a:gd name="T61" fmla="*/ 158 h 687"/>
                <a:gd name="T62" fmla="*/ 535 w 688"/>
                <a:gd name="T63" fmla="*/ 86 h 687"/>
                <a:gd name="T64" fmla="*/ 395 w 688"/>
                <a:gd name="T65" fmla="*/ 246 h 687"/>
                <a:gd name="T66" fmla="*/ 441 w 688"/>
                <a:gd name="T67" fmla="*/ 291 h 687"/>
                <a:gd name="T68" fmla="*/ 451 w 688"/>
                <a:gd name="T69" fmla="*/ 374 h 687"/>
                <a:gd name="T70" fmla="*/ 431 w 688"/>
                <a:gd name="T71" fmla="*/ 413 h 687"/>
                <a:gd name="T72" fmla="*/ 356 w 688"/>
                <a:gd name="T73" fmla="*/ 453 h 687"/>
                <a:gd name="T74" fmla="*/ 293 w 688"/>
                <a:gd name="T75" fmla="*/ 442 h 687"/>
                <a:gd name="T76" fmla="*/ 247 w 688"/>
                <a:gd name="T77" fmla="*/ 396 h 687"/>
                <a:gd name="T78" fmla="*/ 237 w 688"/>
                <a:gd name="T79" fmla="*/ 312 h 687"/>
                <a:gd name="T80" fmla="*/ 258 w 688"/>
                <a:gd name="T81" fmla="*/ 273 h 687"/>
                <a:gd name="T82" fmla="*/ 332 w 688"/>
                <a:gd name="T83" fmla="*/ 233 h 687"/>
                <a:gd name="T84" fmla="*/ 395 w 688"/>
                <a:gd name="T85" fmla="*/ 246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8" h="687">
                  <a:moveTo>
                    <a:pt x="535" y="56"/>
                  </a:moveTo>
                  <a:lnTo>
                    <a:pt x="470" y="23"/>
                  </a:lnTo>
                  <a:lnTo>
                    <a:pt x="445" y="40"/>
                  </a:lnTo>
                  <a:lnTo>
                    <a:pt x="414" y="80"/>
                  </a:lnTo>
                  <a:lnTo>
                    <a:pt x="401" y="102"/>
                  </a:lnTo>
                  <a:lnTo>
                    <a:pt x="327" y="95"/>
                  </a:lnTo>
                  <a:lnTo>
                    <a:pt x="323" y="70"/>
                  </a:lnTo>
                  <a:lnTo>
                    <a:pt x="297" y="27"/>
                  </a:lnTo>
                  <a:lnTo>
                    <a:pt x="274" y="0"/>
                  </a:lnTo>
                  <a:lnTo>
                    <a:pt x="205" y="21"/>
                  </a:lnTo>
                  <a:lnTo>
                    <a:pt x="200" y="57"/>
                  </a:lnTo>
                  <a:lnTo>
                    <a:pt x="205" y="106"/>
                  </a:lnTo>
                  <a:lnTo>
                    <a:pt x="215" y="129"/>
                  </a:lnTo>
                  <a:lnTo>
                    <a:pt x="159" y="178"/>
                  </a:lnTo>
                  <a:lnTo>
                    <a:pt x="137" y="168"/>
                  </a:lnTo>
                  <a:lnTo>
                    <a:pt x="87" y="152"/>
                  </a:lnTo>
                  <a:lnTo>
                    <a:pt x="56" y="154"/>
                  </a:lnTo>
                  <a:lnTo>
                    <a:pt x="23" y="217"/>
                  </a:lnTo>
                  <a:lnTo>
                    <a:pt x="41" y="242"/>
                  </a:lnTo>
                  <a:lnTo>
                    <a:pt x="82" y="273"/>
                  </a:lnTo>
                  <a:lnTo>
                    <a:pt x="103" y="286"/>
                  </a:lnTo>
                  <a:lnTo>
                    <a:pt x="95" y="360"/>
                  </a:lnTo>
                  <a:lnTo>
                    <a:pt x="71" y="366"/>
                  </a:lnTo>
                  <a:lnTo>
                    <a:pt x="28" y="390"/>
                  </a:lnTo>
                  <a:lnTo>
                    <a:pt x="0" y="413"/>
                  </a:lnTo>
                  <a:lnTo>
                    <a:pt x="22" y="482"/>
                  </a:lnTo>
                  <a:lnTo>
                    <a:pt x="58" y="487"/>
                  </a:lnTo>
                  <a:lnTo>
                    <a:pt x="108" y="482"/>
                  </a:lnTo>
                  <a:lnTo>
                    <a:pt x="131" y="472"/>
                  </a:lnTo>
                  <a:lnTo>
                    <a:pt x="179" y="528"/>
                  </a:lnTo>
                  <a:lnTo>
                    <a:pt x="169" y="550"/>
                  </a:lnTo>
                  <a:lnTo>
                    <a:pt x="154" y="600"/>
                  </a:lnTo>
                  <a:lnTo>
                    <a:pt x="154" y="631"/>
                  </a:lnTo>
                  <a:lnTo>
                    <a:pt x="218" y="664"/>
                  </a:lnTo>
                  <a:lnTo>
                    <a:pt x="242" y="646"/>
                  </a:lnTo>
                  <a:lnTo>
                    <a:pt x="275" y="606"/>
                  </a:lnTo>
                  <a:lnTo>
                    <a:pt x="287" y="585"/>
                  </a:lnTo>
                  <a:lnTo>
                    <a:pt x="360" y="592"/>
                  </a:lnTo>
                  <a:lnTo>
                    <a:pt x="366" y="616"/>
                  </a:lnTo>
                  <a:lnTo>
                    <a:pt x="391" y="659"/>
                  </a:lnTo>
                  <a:lnTo>
                    <a:pt x="415" y="687"/>
                  </a:lnTo>
                  <a:lnTo>
                    <a:pt x="483" y="665"/>
                  </a:lnTo>
                  <a:lnTo>
                    <a:pt x="487" y="629"/>
                  </a:lnTo>
                  <a:lnTo>
                    <a:pt x="483" y="580"/>
                  </a:lnTo>
                  <a:lnTo>
                    <a:pt x="473" y="557"/>
                  </a:lnTo>
                  <a:lnTo>
                    <a:pt x="529" y="508"/>
                  </a:lnTo>
                  <a:lnTo>
                    <a:pt x="551" y="518"/>
                  </a:lnTo>
                  <a:lnTo>
                    <a:pt x="603" y="534"/>
                  </a:lnTo>
                  <a:lnTo>
                    <a:pt x="631" y="533"/>
                  </a:lnTo>
                  <a:lnTo>
                    <a:pt x="664" y="469"/>
                  </a:lnTo>
                  <a:lnTo>
                    <a:pt x="649" y="445"/>
                  </a:lnTo>
                  <a:lnTo>
                    <a:pt x="607" y="413"/>
                  </a:lnTo>
                  <a:lnTo>
                    <a:pt x="585" y="400"/>
                  </a:lnTo>
                  <a:lnTo>
                    <a:pt x="592" y="327"/>
                  </a:lnTo>
                  <a:lnTo>
                    <a:pt x="617" y="321"/>
                  </a:lnTo>
                  <a:lnTo>
                    <a:pt x="662" y="296"/>
                  </a:lnTo>
                  <a:lnTo>
                    <a:pt x="688" y="273"/>
                  </a:lnTo>
                  <a:lnTo>
                    <a:pt x="666" y="204"/>
                  </a:lnTo>
                  <a:lnTo>
                    <a:pt x="631" y="200"/>
                  </a:lnTo>
                  <a:lnTo>
                    <a:pt x="581" y="204"/>
                  </a:lnTo>
                  <a:lnTo>
                    <a:pt x="558" y="214"/>
                  </a:lnTo>
                  <a:lnTo>
                    <a:pt x="509" y="158"/>
                  </a:lnTo>
                  <a:lnTo>
                    <a:pt x="519" y="137"/>
                  </a:lnTo>
                  <a:lnTo>
                    <a:pt x="535" y="86"/>
                  </a:lnTo>
                  <a:lnTo>
                    <a:pt x="535" y="56"/>
                  </a:lnTo>
                  <a:close/>
                  <a:moveTo>
                    <a:pt x="395" y="246"/>
                  </a:moveTo>
                  <a:lnTo>
                    <a:pt x="414" y="258"/>
                  </a:lnTo>
                  <a:lnTo>
                    <a:pt x="441" y="291"/>
                  </a:lnTo>
                  <a:lnTo>
                    <a:pt x="454" y="331"/>
                  </a:lnTo>
                  <a:lnTo>
                    <a:pt x="451" y="374"/>
                  </a:lnTo>
                  <a:lnTo>
                    <a:pt x="443" y="394"/>
                  </a:lnTo>
                  <a:lnTo>
                    <a:pt x="431" y="413"/>
                  </a:lnTo>
                  <a:lnTo>
                    <a:pt x="398" y="440"/>
                  </a:lnTo>
                  <a:lnTo>
                    <a:pt x="356" y="453"/>
                  </a:lnTo>
                  <a:lnTo>
                    <a:pt x="314" y="451"/>
                  </a:lnTo>
                  <a:lnTo>
                    <a:pt x="293" y="442"/>
                  </a:lnTo>
                  <a:lnTo>
                    <a:pt x="274" y="429"/>
                  </a:lnTo>
                  <a:lnTo>
                    <a:pt x="247" y="396"/>
                  </a:lnTo>
                  <a:lnTo>
                    <a:pt x="234" y="355"/>
                  </a:lnTo>
                  <a:lnTo>
                    <a:pt x="237" y="312"/>
                  </a:lnTo>
                  <a:lnTo>
                    <a:pt x="247" y="292"/>
                  </a:lnTo>
                  <a:lnTo>
                    <a:pt x="258" y="273"/>
                  </a:lnTo>
                  <a:lnTo>
                    <a:pt x="291" y="246"/>
                  </a:lnTo>
                  <a:lnTo>
                    <a:pt x="332" y="233"/>
                  </a:lnTo>
                  <a:lnTo>
                    <a:pt x="375" y="236"/>
                  </a:lnTo>
                  <a:lnTo>
                    <a:pt x="395" y="246"/>
                  </a:lnTo>
                  <a:close/>
                </a:path>
              </a:pathLst>
            </a:custGeom>
            <a:solidFill>
              <a:srgbClr val="848484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2880" y="2138"/>
              <a:ext cx="241" cy="249"/>
            </a:xfrm>
            <a:custGeom>
              <a:avLst/>
              <a:gdLst>
                <a:gd name="T0" fmla="*/ 355 w 722"/>
                <a:gd name="T1" fmla="*/ 0 h 747"/>
                <a:gd name="T2" fmla="*/ 323 w 722"/>
                <a:gd name="T3" fmla="*/ 82 h 747"/>
                <a:gd name="T4" fmla="*/ 245 w 722"/>
                <a:gd name="T5" fmla="*/ 131 h 747"/>
                <a:gd name="T6" fmla="*/ 189 w 722"/>
                <a:gd name="T7" fmla="*/ 75 h 747"/>
                <a:gd name="T8" fmla="*/ 98 w 722"/>
                <a:gd name="T9" fmla="*/ 108 h 747"/>
                <a:gd name="T10" fmla="*/ 133 w 722"/>
                <a:gd name="T11" fmla="*/ 194 h 747"/>
                <a:gd name="T12" fmla="*/ 116 w 722"/>
                <a:gd name="T13" fmla="*/ 285 h 747"/>
                <a:gd name="T14" fmla="*/ 36 w 722"/>
                <a:gd name="T15" fmla="*/ 289 h 747"/>
                <a:gd name="T16" fmla="*/ 0 w 722"/>
                <a:gd name="T17" fmla="*/ 380 h 747"/>
                <a:gd name="T18" fmla="*/ 80 w 722"/>
                <a:gd name="T19" fmla="*/ 413 h 747"/>
                <a:gd name="T20" fmla="*/ 127 w 722"/>
                <a:gd name="T21" fmla="*/ 494 h 747"/>
                <a:gd name="T22" fmla="*/ 74 w 722"/>
                <a:gd name="T23" fmla="*/ 551 h 747"/>
                <a:gd name="T24" fmla="*/ 105 w 722"/>
                <a:gd name="T25" fmla="*/ 646 h 747"/>
                <a:gd name="T26" fmla="*/ 188 w 722"/>
                <a:gd name="T27" fmla="*/ 610 h 747"/>
                <a:gd name="T28" fmla="*/ 276 w 722"/>
                <a:gd name="T29" fmla="*/ 626 h 747"/>
                <a:gd name="T30" fmla="*/ 280 w 722"/>
                <a:gd name="T31" fmla="*/ 710 h 747"/>
                <a:gd name="T32" fmla="*/ 368 w 722"/>
                <a:gd name="T33" fmla="*/ 747 h 747"/>
                <a:gd name="T34" fmla="*/ 399 w 722"/>
                <a:gd name="T35" fmla="*/ 665 h 747"/>
                <a:gd name="T36" fmla="*/ 477 w 722"/>
                <a:gd name="T37" fmla="*/ 615 h 747"/>
                <a:gd name="T38" fmla="*/ 533 w 722"/>
                <a:gd name="T39" fmla="*/ 671 h 747"/>
                <a:gd name="T40" fmla="*/ 626 w 722"/>
                <a:gd name="T41" fmla="*/ 638 h 747"/>
                <a:gd name="T42" fmla="*/ 591 w 722"/>
                <a:gd name="T43" fmla="*/ 553 h 747"/>
                <a:gd name="T44" fmla="*/ 607 w 722"/>
                <a:gd name="T45" fmla="*/ 462 h 747"/>
                <a:gd name="T46" fmla="*/ 688 w 722"/>
                <a:gd name="T47" fmla="*/ 456 h 747"/>
                <a:gd name="T48" fmla="*/ 722 w 722"/>
                <a:gd name="T49" fmla="*/ 367 h 747"/>
                <a:gd name="T50" fmla="*/ 643 w 722"/>
                <a:gd name="T51" fmla="*/ 334 h 747"/>
                <a:gd name="T52" fmla="*/ 595 w 722"/>
                <a:gd name="T53" fmla="*/ 253 h 747"/>
                <a:gd name="T54" fmla="*/ 649 w 722"/>
                <a:gd name="T55" fmla="*/ 194 h 747"/>
                <a:gd name="T56" fmla="*/ 617 w 722"/>
                <a:gd name="T57" fmla="*/ 100 h 747"/>
                <a:gd name="T58" fmla="*/ 535 w 722"/>
                <a:gd name="T59" fmla="*/ 135 h 747"/>
                <a:gd name="T60" fmla="*/ 447 w 722"/>
                <a:gd name="T61" fmla="*/ 119 h 747"/>
                <a:gd name="T62" fmla="*/ 443 w 722"/>
                <a:gd name="T63" fmla="*/ 36 h 747"/>
                <a:gd name="T64" fmla="*/ 372 w 722"/>
                <a:gd name="T65" fmla="*/ 253 h 747"/>
                <a:gd name="T66" fmla="*/ 434 w 722"/>
                <a:gd name="T67" fmla="*/ 279 h 747"/>
                <a:gd name="T68" fmla="*/ 477 w 722"/>
                <a:gd name="T69" fmla="*/ 358 h 747"/>
                <a:gd name="T70" fmla="*/ 473 w 722"/>
                <a:gd name="T71" fmla="*/ 407 h 747"/>
                <a:gd name="T72" fmla="*/ 418 w 722"/>
                <a:gd name="T73" fmla="*/ 478 h 747"/>
                <a:gd name="T74" fmla="*/ 352 w 722"/>
                <a:gd name="T75" fmla="*/ 492 h 747"/>
                <a:gd name="T76" fmla="*/ 288 w 722"/>
                <a:gd name="T77" fmla="*/ 466 h 747"/>
                <a:gd name="T78" fmla="*/ 245 w 722"/>
                <a:gd name="T79" fmla="*/ 387 h 747"/>
                <a:gd name="T80" fmla="*/ 250 w 722"/>
                <a:gd name="T81" fmla="*/ 338 h 747"/>
                <a:gd name="T82" fmla="*/ 304 w 722"/>
                <a:gd name="T83" fmla="*/ 268 h 747"/>
                <a:gd name="T84" fmla="*/ 372 w 722"/>
                <a:gd name="T85" fmla="*/ 253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2" h="747">
                  <a:moveTo>
                    <a:pt x="430" y="7"/>
                  </a:moveTo>
                  <a:lnTo>
                    <a:pt x="355" y="0"/>
                  </a:lnTo>
                  <a:lnTo>
                    <a:pt x="339" y="26"/>
                  </a:lnTo>
                  <a:lnTo>
                    <a:pt x="323" y="82"/>
                  </a:lnTo>
                  <a:lnTo>
                    <a:pt x="320" y="108"/>
                  </a:lnTo>
                  <a:lnTo>
                    <a:pt x="245" y="131"/>
                  </a:lnTo>
                  <a:lnTo>
                    <a:pt x="231" y="108"/>
                  </a:lnTo>
                  <a:lnTo>
                    <a:pt x="189" y="75"/>
                  </a:lnTo>
                  <a:lnTo>
                    <a:pt x="156" y="57"/>
                  </a:lnTo>
                  <a:lnTo>
                    <a:pt x="98" y="108"/>
                  </a:lnTo>
                  <a:lnTo>
                    <a:pt x="108" y="145"/>
                  </a:lnTo>
                  <a:lnTo>
                    <a:pt x="133" y="194"/>
                  </a:lnTo>
                  <a:lnTo>
                    <a:pt x="152" y="213"/>
                  </a:lnTo>
                  <a:lnTo>
                    <a:pt x="116" y="285"/>
                  </a:lnTo>
                  <a:lnTo>
                    <a:pt x="91" y="283"/>
                  </a:lnTo>
                  <a:lnTo>
                    <a:pt x="36" y="289"/>
                  </a:lnTo>
                  <a:lnTo>
                    <a:pt x="7" y="302"/>
                  </a:lnTo>
                  <a:lnTo>
                    <a:pt x="0" y="380"/>
                  </a:lnTo>
                  <a:lnTo>
                    <a:pt x="26" y="397"/>
                  </a:lnTo>
                  <a:lnTo>
                    <a:pt x="80" y="413"/>
                  </a:lnTo>
                  <a:lnTo>
                    <a:pt x="105" y="416"/>
                  </a:lnTo>
                  <a:lnTo>
                    <a:pt x="127" y="494"/>
                  </a:lnTo>
                  <a:lnTo>
                    <a:pt x="105" y="508"/>
                  </a:lnTo>
                  <a:lnTo>
                    <a:pt x="74" y="551"/>
                  </a:lnTo>
                  <a:lnTo>
                    <a:pt x="58" y="586"/>
                  </a:lnTo>
                  <a:lnTo>
                    <a:pt x="105" y="646"/>
                  </a:lnTo>
                  <a:lnTo>
                    <a:pt x="141" y="635"/>
                  </a:lnTo>
                  <a:lnTo>
                    <a:pt x="188" y="610"/>
                  </a:lnTo>
                  <a:lnTo>
                    <a:pt x="206" y="590"/>
                  </a:lnTo>
                  <a:lnTo>
                    <a:pt x="276" y="626"/>
                  </a:lnTo>
                  <a:lnTo>
                    <a:pt x="276" y="654"/>
                  </a:lnTo>
                  <a:lnTo>
                    <a:pt x="280" y="710"/>
                  </a:lnTo>
                  <a:lnTo>
                    <a:pt x="293" y="740"/>
                  </a:lnTo>
                  <a:lnTo>
                    <a:pt x="368" y="747"/>
                  </a:lnTo>
                  <a:lnTo>
                    <a:pt x="385" y="720"/>
                  </a:lnTo>
                  <a:lnTo>
                    <a:pt x="399" y="665"/>
                  </a:lnTo>
                  <a:lnTo>
                    <a:pt x="402" y="638"/>
                  </a:lnTo>
                  <a:lnTo>
                    <a:pt x="477" y="615"/>
                  </a:lnTo>
                  <a:lnTo>
                    <a:pt x="492" y="638"/>
                  </a:lnTo>
                  <a:lnTo>
                    <a:pt x="533" y="671"/>
                  </a:lnTo>
                  <a:lnTo>
                    <a:pt x="567" y="688"/>
                  </a:lnTo>
                  <a:lnTo>
                    <a:pt x="626" y="638"/>
                  </a:lnTo>
                  <a:lnTo>
                    <a:pt x="614" y="600"/>
                  </a:lnTo>
                  <a:lnTo>
                    <a:pt x="591" y="553"/>
                  </a:lnTo>
                  <a:lnTo>
                    <a:pt x="571" y="534"/>
                  </a:lnTo>
                  <a:lnTo>
                    <a:pt x="607" y="462"/>
                  </a:lnTo>
                  <a:lnTo>
                    <a:pt x="631" y="462"/>
                  </a:lnTo>
                  <a:lnTo>
                    <a:pt x="688" y="456"/>
                  </a:lnTo>
                  <a:lnTo>
                    <a:pt x="715" y="445"/>
                  </a:lnTo>
                  <a:lnTo>
                    <a:pt x="722" y="367"/>
                  </a:lnTo>
                  <a:lnTo>
                    <a:pt x="696" y="350"/>
                  </a:lnTo>
                  <a:lnTo>
                    <a:pt x="643" y="334"/>
                  </a:lnTo>
                  <a:lnTo>
                    <a:pt x="617" y="330"/>
                  </a:lnTo>
                  <a:lnTo>
                    <a:pt x="595" y="253"/>
                  </a:lnTo>
                  <a:lnTo>
                    <a:pt x="617" y="237"/>
                  </a:lnTo>
                  <a:lnTo>
                    <a:pt x="649" y="194"/>
                  </a:lnTo>
                  <a:lnTo>
                    <a:pt x="666" y="160"/>
                  </a:lnTo>
                  <a:lnTo>
                    <a:pt x="617" y="100"/>
                  </a:lnTo>
                  <a:lnTo>
                    <a:pt x="581" y="111"/>
                  </a:lnTo>
                  <a:lnTo>
                    <a:pt x="535" y="135"/>
                  </a:lnTo>
                  <a:lnTo>
                    <a:pt x="516" y="155"/>
                  </a:lnTo>
                  <a:lnTo>
                    <a:pt x="447" y="119"/>
                  </a:lnTo>
                  <a:lnTo>
                    <a:pt x="448" y="93"/>
                  </a:lnTo>
                  <a:lnTo>
                    <a:pt x="443" y="36"/>
                  </a:lnTo>
                  <a:lnTo>
                    <a:pt x="430" y="7"/>
                  </a:lnTo>
                  <a:close/>
                  <a:moveTo>
                    <a:pt x="372" y="253"/>
                  </a:moveTo>
                  <a:lnTo>
                    <a:pt x="395" y="257"/>
                  </a:lnTo>
                  <a:lnTo>
                    <a:pt x="434" y="279"/>
                  </a:lnTo>
                  <a:lnTo>
                    <a:pt x="463" y="315"/>
                  </a:lnTo>
                  <a:lnTo>
                    <a:pt x="477" y="358"/>
                  </a:lnTo>
                  <a:lnTo>
                    <a:pt x="477" y="383"/>
                  </a:lnTo>
                  <a:lnTo>
                    <a:pt x="473" y="407"/>
                  </a:lnTo>
                  <a:lnTo>
                    <a:pt x="451" y="449"/>
                  </a:lnTo>
                  <a:lnTo>
                    <a:pt x="418" y="478"/>
                  </a:lnTo>
                  <a:lnTo>
                    <a:pt x="375" y="492"/>
                  </a:lnTo>
                  <a:lnTo>
                    <a:pt x="352" y="492"/>
                  </a:lnTo>
                  <a:lnTo>
                    <a:pt x="327" y="488"/>
                  </a:lnTo>
                  <a:lnTo>
                    <a:pt x="288" y="466"/>
                  </a:lnTo>
                  <a:lnTo>
                    <a:pt x="260" y="432"/>
                  </a:lnTo>
                  <a:lnTo>
                    <a:pt x="245" y="387"/>
                  </a:lnTo>
                  <a:lnTo>
                    <a:pt x="247" y="363"/>
                  </a:lnTo>
                  <a:lnTo>
                    <a:pt x="250" y="338"/>
                  </a:lnTo>
                  <a:lnTo>
                    <a:pt x="271" y="298"/>
                  </a:lnTo>
                  <a:lnTo>
                    <a:pt x="304" y="268"/>
                  </a:lnTo>
                  <a:lnTo>
                    <a:pt x="348" y="253"/>
                  </a:lnTo>
                  <a:lnTo>
                    <a:pt x="372" y="253"/>
                  </a:lnTo>
                  <a:close/>
                </a:path>
              </a:pathLst>
            </a:custGeom>
            <a:solidFill>
              <a:srgbClr val="E0E0E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62" y="1203"/>
              <a:ext cx="46" cy="54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714" y="1217"/>
              <a:ext cx="37" cy="41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759" y="1217"/>
              <a:ext cx="54" cy="4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821" y="1217"/>
              <a:ext cx="37" cy="41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867" y="1203"/>
              <a:ext cx="6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883" y="1217"/>
              <a:ext cx="33" cy="4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948" y="1203"/>
              <a:ext cx="53" cy="54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009" y="1217"/>
              <a:ext cx="38" cy="41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2052" y="1203"/>
              <a:ext cx="35" cy="55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2095" y="1217"/>
              <a:ext cx="37" cy="41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2140" y="1203"/>
              <a:ext cx="7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1624" y="1291"/>
              <a:ext cx="19" cy="72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1648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693" y="1292"/>
              <a:ext cx="35" cy="56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733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770" y="1293"/>
              <a:ext cx="20" cy="55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1795" y="1306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819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862" y="1306"/>
              <a:ext cx="35" cy="42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99" y="1293"/>
              <a:ext cx="19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942" y="1306"/>
              <a:ext cx="34" cy="42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980" y="1307"/>
              <a:ext cx="36" cy="56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022" y="1306"/>
              <a:ext cx="32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061" y="1293"/>
              <a:ext cx="20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2084" y="1306"/>
              <a:ext cx="37" cy="42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124" y="1307"/>
              <a:ext cx="38" cy="4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166" y="1291"/>
              <a:ext cx="18" cy="72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692" y="1113"/>
              <a:ext cx="44" cy="55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723" y="1127"/>
              <a:ext cx="36" cy="42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3763" y="1128"/>
              <a:ext cx="38" cy="4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3802" y="1114"/>
              <a:ext cx="19" cy="55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827" y="1128"/>
              <a:ext cx="32" cy="41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3868" y="1127"/>
              <a:ext cx="37" cy="42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913" y="1113"/>
              <a:ext cx="6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3949" y="1127"/>
              <a:ext cx="37" cy="42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994" y="1127"/>
              <a:ext cx="21" cy="41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3697" y="1202"/>
              <a:ext cx="50" cy="56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3757" y="1217"/>
              <a:ext cx="22" cy="4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3781" y="1217"/>
              <a:ext cx="37" cy="41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3826" y="1217"/>
              <a:ext cx="34" cy="56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869" y="1203"/>
              <a:ext cx="32" cy="54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911" y="1203"/>
              <a:ext cx="7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926" y="1217"/>
              <a:ext cx="35" cy="41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965" y="1217"/>
              <a:ext cx="36" cy="41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4010" y="1203"/>
              <a:ext cx="6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3602" y="1292"/>
              <a:ext cx="49" cy="55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3655" y="1306"/>
              <a:ext cx="36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3700" y="1306"/>
              <a:ext cx="34" cy="56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3743" y="1306"/>
              <a:ext cx="21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3766" y="1306"/>
              <a:ext cx="37" cy="42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3808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3847" y="1306"/>
              <a:ext cx="37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3892" y="1306"/>
              <a:ext cx="33" cy="41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3931" y="1293"/>
              <a:ext cx="20" cy="55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3954" y="1306"/>
              <a:ext cx="37" cy="42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3995" y="1293"/>
              <a:ext cx="20" cy="55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4020" y="1292"/>
              <a:ext cx="7" cy="55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4035" y="1306"/>
              <a:ext cx="37" cy="42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4080" y="1306"/>
              <a:ext cx="33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3567" y="1381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3591" y="1396"/>
              <a:ext cx="34" cy="42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3629" y="1396"/>
              <a:ext cx="37" cy="42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3674" y="1396"/>
              <a:ext cx="33" cy="41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3715" y="1396"/>
              <a:ext cx="35" cy="42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3755" y="1396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3779" y="1396"/>
              <a:ext cx="37" cy="42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3820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3843" y="1396"/>
              <a:ext cx="37" cy="42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3906" y="1396"/>
              <a:ext cx="34" cy="42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3944" y="1397"/>
              <a:ext cx="36" cy="56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3986" y="1396"/>
              <a:ext cx="32" cy="41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4025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4048" y="1396"/>
              <a:ext cx="37" cy="42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4088" y="1397"/>
              <a:ext cx="38" cy="4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4130" y="1381"/>
              <a:ext cx="19" cy="72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6" name="Rectangle 93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Rectangle 94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95"/>
            <p:cNvSpPr>
              <a:spLocks noEditPoints="1"/>
            </p:cNvSpPr>
            <p:nvPr/>
          </p:nvSpPr>
          <p:spPr bwMode="auto">
            <a:xfrm>
              <a:off x="2655" y="1329"/>
              <a:ext cx="449" cy="73"/>
            </a:xfrm>
            <a:custGeom>
              <a:avLst/>
              <a:gdLst>
                <a:gd name="T0" fmla="*/ 121 w 1345"/>
                <a:gd name="T1" fmla="*/ 54 h 220"/>
                <a:gd name="T2" fmla="*/ 30 w 1345"/>
                <a:gd name="T3" fmla="*/ 46 h 220"/>
                <a:gd name="T4" fmla="*/ 76 w 1345"/>
                <a:gd name="T5" fmla="*/ 154 h 220"/>
                <a:gd name="T6" fmla="*/ 132 w 1345"/>
                <a:gd name="T7" fmla="*/ 144 h 220"/>
                <a:gd name="T8" fmla="*/ 13 w 1345"/>
                <a:gd name="T9" fmla="*/ 144 h 220"/>
                <a:gd name="T10" fmla="*/ 76 w 1345"/>
                <a:gd name="T11" fmla="*/ 0 h 220"/>
                <a:gd name="T12" fmla="*/ 273 w 1345"/>
                <a:gd name="T13" fmla="*/ 106 h 220"/>
                <a:gd name="T14" fmla="*/ 184 w 1345"/>
                <a:gd name="T15" fmla="*/ 165 h 220"/>
                <a:gd name="T16" fmla="*/ 186 w 1345"/>
                <a:gd name="T17" fmla="*/ 56 h 220"/>
                <a:gd name="T18" fmla="*/ 252 w 1345"/>
                <a:gd name="T19" fmla="*/ 125 h 220"/>
                <a:gd name="T20" fmla="*/ 196 w 1345"/>
                <a:gd name="T21" fmla="*/ 70 h 220"/>
                <a:gd name="T22" fmla="*/ 219 w 1345"/>
                <a:gd name="T23" fmla="*/ 157 h 220"/>
                <a:gd name="T24" fmla="*/ 357 w 1345"/>
                <a:gd name="T25" fmla="*/ 46 h 220"/>
                <a:gd name="T26" fmla="*/ 377 w 1345"/>
                <a:gd name="T27" fmla="*/ 93 h 220"/>
                <a:gd name="T28" fmla="*/ 327 w 1345"/>
                <a:gd name="T29" fmla="*/ 76 h 220"/>
                <a:gd name="T30" fmla="*/ 432 w 1345"/>
                <a:gd name="T31" fmla="*/ 31 h 220"/>
                <a:gd name="T32" fmla="*/ 472 w 1345"/>
                <a:gd name="T33" fmla="*/ 2 h 220"/>
                <a:gd name="T34" fmla="*/ 452 w 1345"/>
                <a:gd name="T35" fmla="*/ 33 h 220"/>
                <a:gd name="T36" fmla="*/ 416 w 1345"/>
                <a:gd name="T37" fmla="*/ 66 h 220"/>
                <a:gd name="T38" fmla="*/ 513 w 1345"/>
                <a:gd name="T39" fmla="*/ 27 h 220"/>
                <a:gd name="T40" fmla="*/ 598 w 1345"/>
                <a:gd name="T41" fmla="*/ 49 h 220"/>
                <a:gd name="T42" fmla="*/ 634 w 1345"/>
                <a:gd name="T43" fmla="*/ 196 h 220"/>
                <a:gd name="T44" fmla="*/ 539 w 1345"/>
                <a:gd name="T45" fmla="*/ 184 h 220"/>
                <a:gd name="T46" fmla="*/ 616 w 1345"/>
                <a:gd name="T47" fmla="*/ 187 h 220"/>
                <a:gd name="T48" fmla="*/ 556 w 1345"/>
                <a:gd name="T49" fmla="*/ 164 h 220"/>
                <a:gd name="T50" fmla="*/ 557 w 1345"/>
                <a:gd name="T51" fmla="*/ 56 h 220"/>
                <a:gd name="T52" fmla="*/ 589 w 1345"/>
                <a:gd name="T53" fmla="*/ 64 h 220"/>
                <a:gd name="T54" fmla="*/ 573 w 1345"/>
                <a:gd name="T55" fmla="*/ 152 h 220"/>
                <a:gd name="T56" fmla="*/ 691 w 1345"/>
                <a:gd name="T57" fmla="*/ 49 h 220"/>
                <a:gd name="T58" fmla="*/ 742 w 1345"/>
                <a:gd name="T59" fmla="*/ 136 h 220"/>
                <a:gd name="T60" fmla="*/ 743 w 1345"/>
                <a:gd name="T61" fmla="*/ 158 h 220"/>
                <a:gd name="T62" fmla="*/ 670 w 1345"/>
                <a:gd name="T63" fmla="*/ 131 h 220"/>
                <a:gd name="T64" fmla="*/ 840 w 1345"/>
                <a:gd name="T65" fmla="*/ 47 h 220"/>
                <a:gd name="T66" fmla="*/ 854 w 1345"/>
                <a:gd name="T67" fmla="*/ 67 h 220"/>
                <a:gd name="T68" fmla="*/ 799 w 1345"/>
                <a:gd name="T69" fmla="*/ 170 h 220"/>
                <a:gd name="T70" fmla="*/ 943 w 1345"/>
                <a:gd name="T71" fmla="*/ 67 h 220"/>
                <a:gd name="T72" fmla="*/ 877 w 1345"/>
                <a:gd name="T73" fmla="*/ 76 h 220"/>
                <a:gd name="T74" fmla="*/ 969 w 1345"/>
                <a:gd name="T75" fmla="*/ 72 h 220"/>
                <a:gd name="T76" fmla="*/ 981 w 1345"/>
                <a:gd name="T77" fmla="*/ 155 h 220"/>
                <a:gd name="T78" fmla="*/ 961 w 1345"/>
                <a:gd name="T79" fmla="*/ 171 h 220"/>
                <a:gd name="T80" fmla="*/ 892 w 1345"/>
                <a:gd name="T81" fmla="*/ 172 h 220"/>
                <a:gd name="T82" fmla="*/ 941 w 1345"/>
                <a:gd name="T83" fmla="*/ 96 h 220"/>
                <a:gd name="T84" fmla="*/ 941 w 1345"/>
                <a:gd name="T85" fmla="*/ 147 h 220"/>
                <a:gd name="T86" fmla="*/ 918 w 1345"/>
                <a:gd name="T87" fmla="*/ 116 h 220"/>
                <a:gd name="T88" fmla="*/ 1028 w 1345"/>
                <a:gd name="T89" fmla="*/ 49 h 220"/>
                <a:gd name="T90" fmla="*/ 1040 w 1345"/>
                <a:gd name="T91" fmla="*/ 154 h 220"/>
                <a:gd name="T92" fmla="*/ 1037 w 1345"/>
                <a:gd name="T93" fmla="*/ 171 h 220"/>
                <a:gd name="T94" fmla="*/ 991 w 1345"/>
                <a:gd name="T95" fmla="*/ 49 h 220"/>
                <a:gd name="T96" fmla="*/ 1067 w 1345"/>
                <a:gd name="T97" fmla="*/ 50 h 220"/>
                <a:gd name="T98" fmla="*/ 1207 w 1345"/>
                <a:gd name="T99" fmla="*/ 62 h 220"/>
                <a:gd name="T100" fmla="*/ 1178 w 1345"/>
                <a:gd name="T101" fmla="*/ 172 h 220"/>
                <a:gd name="T102" fmla="*/ 1112 w 1345"/>
                <a:gd name="T103" fmla="*/ 98 h 220"/>
                <a:gd name="T104" fmla="*/ 1175 w 1345"/>
                <a:gd name="T105" fmla="*/ 155 h 220"/>
                <a:gd name="T106" fmla="*/ 1177 w 1345"/>
                <a:gd name="T107" fmla="*/ 64 h 220"/>
                <a:gd name="T108" fmla="*/ 1139 w 1345"/>
                <a:gd name="T109" fmla="*/ 144 h 220"/>
                <a:gd name="T110" fmla="*/ 1275 w 1345"/>
                <a:gd name="T111" fmla="*/ 57 h 220"/>
                <a:gd name="T112" fmla="*/ 1345 w 1345"/>
                <a:gd name="T113" fmla="*/ 92 h 220"/>
                <a:gd name="T114" fmla="*/ 1295 w 1345"/>
                <a:gd name="T115" fmla="*/ 64 h 220"/>
                <a:gd name="T116" fmla="*/ 1268 w 1345"/>
                <a:gd name="T117" fmla="*/ 17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5" h="220">
                  <a:moveTo>
                    <a:pt x="76" y="0"/>
                  </a:moveTo>
                  <a:lnTo>
                    <a:pt x="90" y="1"/>
                  </a:lnTo>
                  <a:lnTo>
                    <a:pt x="115" y="8"/>
                  </a:lnTo>
                  <a:lnTo>
                    <a:pt x="124" y="17"/>
                  </a:lnTo>
                  <a:lnTo>
                    <a:pt x="132" y="24"/>
                  </a:lnTo>
                  <a:lnTo>
                    <a:pt x="141" y="44"/>
                  </a:lnTo>
                  <a:lnTo>
                    <a:pt x="142" y="54"/>
                  </a:lnTo>
                  <a:lnTo>
                    <a:pt x="121" y="54"/>
                  </a:lnTo>
                  <a:lnTo>
                    <a:pt x="116" y="39"/>
                  </a:lnTo>
                  <a:lnTo>
                    <a:pt x="106" y="28"/>
                  </a:lnTo>
                  <a:lnTo>
                    <a:pt x="95" y="21"/>
                  </a:lnTo>
                  <a:lnTo>
                    <a:pt x="76" y="20"/>
                  </a:lnTo>
                  <a:lnTo>
                    <a:pt x="64" y="20"/>
                  </a:lnTo>
                  <a:lnTo>
                    <a:pt x="44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3" y="72"/>
                  </a:lnTo>
                  <a:lnTo>
                    <a:pt x="23" y="89"/>
                  </a:lnTo>
                  <a:lnTo>
                    <a:pt x="23" y="103"/>
                  </a:lnTo>
                  <a:lnTo>
                    <a:pt x="30" y="126"/>
                  </a:lnTo>
                  <a:lnTo>
                    <a:pt x="36" y="136"/>
                  </a:lnTo>
                  <a:lnTo>
                    <a:pt x="43" y="145"/>
                  </a:lnTo>
                  <a:lnTo>
                    <a:pt x="63" y="154"/>
                  </a:lnTo>
                  <a:lnTo>
                    <a:pt x="76" y="154"/>
                  </a:lnTo>
                  <a:lnTo>
                    <a:pt x="88" y="154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19" y="123"/>
                  </a:lnTo>
                  <a:lnTo>
                    <a:pt x="122" y="109"/>
                  </a:lnTo>
                  <a:lnTo>
                    <a:pt x="144" y="109"/>
                  </a:lnTo>
                  <a:lnTo>
                    <a:pt x="142" y="122"/>
                  </a:lnTo>
                  <a:lnTo>
                    <a:pt x="132" y="144"/>
                  </a:lnTo>
                  <a:lnTo>
                    <a:pt x="125" y="152"/>
                  </a:lnTo>
                  <a:lnTo>
                    <a:pt x="115" y="162"/>
                  </a:lnTo>
                  <a:lnTo>
                    <a:pt x="89" y="172"/>
                  </a:lnTo>
                  <a:lnTo>
                    <a:pt x="73" y="174"/>
                  </a:lnTo>
                  <a:lnTo>
                    <a:pt x="59" y="174"/>
                  </a:lnTo>
                  <a:lnTo>
                    <a:pt x="34" y="164"/>
                  </a:lnTo>
                  <a:lnTo>
                    <a:pt x="26" y="157"/>
                  </a:lnTo>
                  <a:lnTo>
                    <a:pt x="13" y="144"/>
                  </a:lnTo>
                  <a:lnTo>
                    <a:pt x="1" y="108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10" y="37"/>
                  </a:lnTo>
                  <a:lnTo>
                    <a:pt x="18" y="26"/>
                  </a:lnTo>
                  <a:lnTo>
                    <a:pt x="30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76" y="0"/>
                  </a:lnTo>
                  <a:close/>
                  <a:moveTo>
                    <a:pt x="219" y="46"/>
                  </a:moveTo>
                  <a:lnTo>
                    <a:pt x="230" y="46"/>
                  </a:lnTo>
                  <a:lnTo>
                    <a:pt x="250" y="54"/>
                  </a:lnTo>
                  <a:lnTo>
                    <a:pt x="258" y="62"/>
                  </a:lnTo>
                  <a:lnTo>
                    <a:pt x="265" y="69"/>
                  </a:lnTo>
                  <a:lnTo>
                    <a:pt x="273" y="92"/>
                  </a:lnTo>
                  <a:lnTo>
                    <a:pt x="273" y="106"/>
                  </a:lnTo>
                  <a:lnTo>
                    <a:pt x="273" y="121"/>
                  </a:lnTo>
                  <a:lnTo>
                    <a:pt x="266" y="145"/>
                  </a:lnTo>
                  <a:lnTo>
                    <a:pt x="260" y="155"/>
                  </a:lnTo>
                  <a:lnTo>
                    <a:pt x="252" y="164"/>
                  </a:lnTo>
                  <a:lnTo>
                    <a:pt x="230" y="172"/>
                  </a:lnTo>
                  <a:lnTo>
                    <a:pt x="216" y="174"/>
                  </a:lnTo>
                  <a:lnTo>
                    <a:pt x="204" y="172"/>
                  </a:lnTo>
                  <a:lnTo>
                    <a:pt x="184" y="165"/>
                  </a:lnTo>
                  <a:lnTo>
                    <a:pt x="177" y="157"/>
                  </a:lnTo>
                  <a:lnTo>
                    <a:pt x="170" y="148"/>
                  </a:lnTo>
                  <a:lnTo>
                    <a:pt x="162" y="125"/>
                  </a:lnTo>
                  <a:lnTo>
                    <a:pt x="162" y="112"/>
                  </a:lnTo>
                  <a:lnTo>
                    <a:pt x="162" y="98"/>
                  </a:lnTo>
                  <a:lnTo>
                    <a:pt x="171" y="73"/>
                  </a:lnTo>
                  <a:lnTo>
                    <a:pt x="178" y="63"/>
                  </a:lnTo>
                  <a:lnTo>
                    <a:pt x="186" y="56"/>
                  </a:lnTo>
                  <a:lnTo>
                    <a:pt x="206" y="46"/>
                  </a:lnTo>
                  <a:lnTo>
                    <a:pt x="219" y="46"/>
                  </a:lnTo>
                  <a:lnTo>
                    <a:pt x="219" y="46"/>
                  </a:lnTo>
                  <a:close/>
                  <a:moveTo>
                    <a:pt x="219" y="157"/>
                  </a:moveTo>
                  <a:lnTo>
                    <a:pt x="227" y="155"/>
                  </a:lnTo>
                  <a:lnTo>
                    <a:pt x="242" y="148"/>
                  </a:lnTo>
                  <a:lnTo>
                    <a:pt x="246" y="141"/>
                  </a:lnTo>
                  <a:lnTo>
                    <a:pt x="252" y="125"/>
                  </a:lnTo>
                  <a:lnTo>
                    <a:pt x="253" y="108"/>
                  </a:lnTo>
                  <a:lnTo>
                    <a:pt x="252" y="92"/>
                  </a:lnTo>
                  <a:lnTo>
                    <a:pt x="247" y="80"/>
                  </a:lnTo>
                  <a:lnTo>
                    <a:pt x="243" y="72"/>
                  </a:lnTo>
                  <a:lnTo>
                    <a:pt x="229" y="64"/>
                  </a:lnTo>
                  <a:lnTo>
                    <a:pt x="219" y="63"/>
                  </a:lnTo>
                  <a:lnTo>
                    <a:pt x="210" y="64"/>
                  </a:lnTo>
                  <a:lnTo>
                    <a:pt x="196" y="70"/>
                  </a:lnTo>
                  <a:lnTo>
                    <a:pt x="191" y="77"/>
                  </a:lnTo>
                  <a:lnTo>
                    <a:pt x="184" y="92"/>
                  </a:lnTo>
                  <a:lnTo>
                    <a:pt x="183" y="112"/>
                  </a:lnTo>
                  <a:lnTo>
                    <a:pt x="184" y="129"/>
                  </a:lnTo>
                  <a:lnTo>
                    <a:pt x="191" y="144"/>
                  </a:lnTo>
                  <a:lnTo>
                    <a:pt x="196" y="149"/>
                  </a:lnTo>
                  <a:lnTo>
                    <a:pt x="210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299" y="49"/>
                  </a:moveTo>
                  <a:lnTo>
                    <a:pt x="318" y="49"/>
                  </a:lnTo>
                  <a:lnTo>
                    <a:pt x="318" y="66"/>
                  </a:lnTo>
                  <a:lnTo>
                    <a:pt x="327" y="57"/>
                  </a:lnTo>
                  <a:lnTo>
                    <a:pt x="337" y="51"/>
                  </a:lnTo>
                  <a:lnTo>
                    <a:pt x="345" y="47"/>
                  </a:lnTo>
                  <a:lnTo>
                    <a:pt x="357" y="46"/>
                  </a:lnTo>
                  <a:lnTo>
                    <a:pt x="370" y="47"/>
                  </a:lnTo>
                  <a:lnTo>
                    <a:pt x="387" y="56"/>
                  </a:lnTo>
                  <a:lnTo>
                    <a:pt x="392" y="64"/>
                  </a:lnTo>
                  <a:lnTo>
                    <a:pt x="396" y="76"/>
                  </a:lnTo>
                  <a:lnTo>
                    <a:pt x="397" y="92"/>
                  </a:lnTo>
                  <a:lnTo>
                    <a:pt x="397" y="170"/>
                  </a:lnTo>
                  <a:lnTo>
                    <a:pt x="377" y="170"/>
                  </a:lnTo>
                  <a:lnTo>
                    <a:pt x="377" y="93"/>
                  </a:lnTo>
                  <a:lnTo>
                    <a:pt x="376" y="83"/>
                  </a:lnTo>
                  <a:lnTo>
                    <a:pt x="373" y="76"/>
                  </a:lnTo>
                  <a:lnTo>
                    <a:pt x="367" y="66"/>
                  </a:lnTo>
                  <a:lnTo>
                    <a:pt x="354" y="64"/>
                  </a:lnTo>
                  <a:lnTo>
                    <a:pt x="347" y="64"/>
                  </a:lnTo>
                  <a:lnTo>
                    <a:pt x="343" y="66"/>
                  </a:lnTo>
                  <a:lnTo>
                    <a:pt x="334" y="69"/>
                  </a:lnTo>
                  <a:lnTo>
                    <a:pt x="327" y="76"/>
                  </a:lnTo>
                  <a:lnTo>
                    <a:pt x="322" y="82"/>
                  </a:lnTo>
                  <a:lnTo>
                    <a:pt x="321" y="89"/>
                  </a:lnTo>
                  <a:lnTo>
                    <a:pt x="320" y="96"/>
                  </a:lnTo>
                  <a:lnTo>
                    <a:pt x="320" y="106"/>
                  </a:lnTo>
                  <a:lnTo>
                    <a:pt x="320" y="170"/>
                  </a:lnTo>
                  <a:lnTo>
                    <a:pt x="299" y="170"/>
                  </a:lnTo>
                  <a:lnTo>
                    <a:pt x="299" y="49"/>
                  </a:lnTo>
                  <a:close/>
                  <a:moveTo>
                    <a:pt x="432" y="31"/>
                  </a:moveTo>
                  <a:lnTo>
                    <a:pt x="433" y="20"/>
                  </a:lnTo>
                  <a:lnTo>
                    <a:pt x="436" y="13"/>
                  </a:lnTo>
                  <a:lnTo>
                    <a:pt x="446" y="4"/>
                  </a:lnTo>
                  <a:lnTo>
                    <a:pt x="464" y="2"/>
                  </a:lnTo>
                  <a:lnTo>
                    <a:pt x="467" y="2"/>
                  </a:lnTo>
                  <a:lnTo>
                    <a:pt x="468" y="2"/>
                  </a:lnTo>
                  <a:lnTo>
                    <a:pt x="469" y="2"/>
                  </a:lnTo>
                  <a:lnTo>
                    <a:pt x="472" y="2"/>
                  </a:lnTo>
                  <a:lnTo>
                    <a:pt x="472" y="21"/>
                  </a:lnTo>
                  <a:lnTo>
                    <a:pt x="469" y="21"/>
                  </a:lnTo>
                  <a:lnTo>
                    <a:pt x="468" y="21"/>
                  </a:lnTo>
                  <a:lnTo>
                    <a:pt x="467" y="21"/>
                  </a:lnTo>
                  <a:lnTo>
                    <a:pt x="465" y="20"/>
                  </a:lnTo>
                  <a:lnTo>
                    <a:pt x="456" y="21"/>
                  </a:lnTo>
                  <a:lnTo>
                    <a:pt x="454" y="26"/>
                  </a:lnTo>
                  <a:lnTo>
                    <a:pt x="452" y="33"/>
                  </a:lnTo>
                  <a:lnTo>
                    <a:pt x="452" y="50"/>
                  </a:lnTo>
                  <a:lnTo>
                    <a:pt x="472" y="50"/>
                  </a:lnTo>
                  <a:lnTo>
                    <a:pt x="472" y="66"/>
                  </a:lnTo>
                  <a:lnTo>
                    <a:pt x="452" y="66"/>
                  </a:lnTo>
                  <a:lnTo>
                    <a:pt x="452" y="170"/>
                  </a:lnTo>
                  <a:lnTo>
                    <a:pt x="432" y="170"/>
                  </a:lnTo>
                  <a:lnTo>
                    <a:pt x="432" y="66"/>
                  </a:lnTo>
                  <a:lnTo>
                    <a:pt x="416" y="66"/>
                  </a:lnTo>
                  <a:lnTo>
                    <a:pt x="416" y="50"/>
                  </a:lnTo>
                  <a:lnTo>
                    <a:pt x="432" y="50"/>
                  </a:lnTo>
                  <a:lnTo>
                    <a:pt x="432" y="31"/>
                  </a:lnTo>
                  <a:lnTo>
                    <a:pt x="432" y="31"/>
                  </a:lnTo>
                  <a:close/>
                  <a:moveTo>
                    <a:pt x="492" y="27"/>
                  </a:moveTo>
                  <a:lnTo>
                    <a:pt x="492" y="4"/>
                  </a:lnTo>
                  <a:lnTo>
                    <a:pt x="513" y="4"/>
                  </a:lnTo>
                  <a:lnTo>
                    <a:pt x="513" y="27"/>
                  </a:lnTo>
                  <a:lnTo>
                    <a:pt x="492" y="27"/>
                  </a:lnTo>
                  <a:close/>
                  <a:moveTo>
                    <a:pt x="492" y="50"/>
                  </a:moveTo>
                  <a:lnTo>
                    <a:pt x="513" y="50"/>
                  </a:lnTo>
                  <a:lnTo>
                    <a:pt x="513" y="170"/>
                  </a:lnTo>
                  <a:lnTo>
                    <a:pt x="492" y="170"/>
                  </a:lnTo>
                  <a:lnTo>
                    <a:pt x="492" y="50"/>
                  </a:lnTo>
                  <a:close/>
                  <a:moveTo>
                    <a:pt x="585" y="47"/>
                  </a:moveTo>
                  <a:lnTo>
                    <a:pt x="598" y="49"/>
                  </a:lnTo>
                  <a:lnTo>
                    <a:pt x="609" y="54"/>
                  </a:lnTo>
                  <a:lnTo>
                    <a:pt x="615" y="59"/>
                  </a:lnTo>
                  <a:lnTo>
                    <a:pt x="621" y="66"/>
                  </a:lnTo>
                  <a:lnTo>
                    <a:pt x="621" y="50"/>
                  </a:lnTo>
                  <a:lnTo>
                    <a:pt x="639" y="50"/>
                  </a:lnTo>
                  <a:lnTo>
                    <a:pt x="639" y="159"/>
                  </a:lnTo>
                  <a:lnTo>
                    <a:pt x="638" y="181"/>
                  </a:lnTo>
                  <a:lnTo>
                    <a:pt x="634" y="196"/>
                  </a:lnTo>
                  <a:lnTo>
                    <a:pt x="626" y="207"/>
                  </a:lnTo>
                  <a:lnTo>
                    <a:pt x="602" y="220"/>
                  </a:lnTo>
                  <a:lnTo>
                    <a:pt x="586" y="220"/>
                  </a:lnTo>
                  <a:lnTo>
                    <a:pt x="567" y="219"/>
                  </a:lnTo>
                  <a:lnTo>
                    <a:pt x="553" y="211"/>
                  </a:lnTo>
                  <a:lnTo>
                    <a:pt x="547" y="207"/>
                  </a:lnTo>
                  <a:lnTo>
                    <a:pt x="540" y="194"/>
                  </a:lnTo>
                  <a:lnTo>
                    <a:pt x="539" y="184"/>
                  </a:lnTo>
                  <a:lnTo>
                    <a:pt x="559" y="184"/>
                  </a:lnTo>
                  <a:lnTo>
                    <a:pt x="560" y="193"/>
                  </a:lnTo>
                  <a:lnTo>
                    <a:pt x="564" y="197"/>
                  </a:lnTo>
                  <a:lnTo>
                    <a:pt x="573" y="203"/>
                  </a:lnTo>
                  <a:lnTo>
                    <a:pt x="586" y="204"/>
                  </a:lnTo>
                  <a:lnTo>
                    <a:pt x="598" y="203"/>
                  </a:lnTo>
                  <a:lnTo>
                    <a:pt x="612" y="196"/>
                  </a:lnTo>
                  <a:lnTo>
                    <a:pt x="616" y="187"/>
                  </a:lnTo>
                  <a:lnTo>
                    <a:pt x="619" y="175"/>
                  </a:lnTo>
                  <a:lnTo>
                    <a:pt x="621" y="152"/>
                  </a:lnTo>
                  <a:lnTo>
                    <a:pt x="613" y="161"/>
                  </a:lnTo>
                  <a:lnTo>
                    <a:pt x="606" y="167"/>
                  </a:lnTo>
                  <a:lnTo>
                    <a:pt x="596" y="170"/>
                  </a:lnTo>
                  <a:lnTo>
                    <a:pt x="583" y="171"/>
                  </a:lnTo>
                  <a:lnTo>
                    <a:pt x="573" y="171"/>
                  </a:lnTo>
                  <a:lnTo>
                    <a:pt x="556" y="164"/>
                  </a:lnTo>
                  <a:lnTo>
                    <a:pt x="549" y="157"/>
                  </a:lnTo>
                  <a:lnTo>
                    <a:pt x="543" y="149"/>
                  </a:lnTo>
                  <a:lnTo>
                    <a:pt x="536" y="126"/>
                  </a:lnTo>
                  <a:lnTo>
                    <a:pt x="534" y="111"/>
                  </a:lnTo>
                  <a:lnTo>
                    <a:pt x="536" y="96"/>
                  </a:lnTo>
                  <a:lnTo>
                    <a:pt x="543" y="73"/>
                  </a:lnTo>
                  <a:lnTo>
                    <a:pt x="549" y="64"/>
                  </a:lnTo>
                  <a:lnTo>
                    <a:pt x="557" y="56"/>
                  </a:lnTo>
                  <a:lnTo>
                    <a:pt x="575" y="47"/>
                  </a:lnTo>
                  <a:lnTo>
                    <a:pt x="585" y="47"/>
                  </a:lnTo>
                  <a:lnTo>
                    <a:pt x="585" y="47"/>
                  </a:lnTo>
                  <a:close/>
                  <a:moveTo>
                    <a:pt x="621" y="109"/>
                  </a:moveTo>
                  <a:lnTo>
                    <a:pt x="619" y="89"/>
                  </a:lnTo>
                  <a:lnTo>
                    <a:pt x="612" y="76"/>
                  </a:lnTo>
                  <a:lnTo>
                    <a:pt x="602" y="67"/>
                  </a:lnTo>
                  <a:lnTo>
                    <a:pt x="589" y="64"/>
                  </a:lnTo>
                  <a:lnTo>
                    <a:pt x="579" y="66"/>
                  </a:lnTo>
                  <a:lnTo>
                    <a:pt x="564" y="76"/>
                  </a:lnTo>
                  <a:lnTo>
                    <a:pt x="559" y="85"/>
                  </a:lnTo>
                  <a:lnTo>
                    <a:pt x="556" y="96"/>
                  </a:lnTo>
                  <a:lnTo>
                    <a:pt x="556" y="113"/>
                  </a:lnTo>
                  <a:lnTo>
                    <a:pt x="557" y="132"/>
                  </a:lnTo>
                  <a:lnTo>
                    <a:pt x="563" y="144"/>
                  </a:lnTo>
                  <a:lnTo>
                    <a:pt x="573" y="152"/>
                  </a:lnTo>
                  <a:lnTo>
                    <a:pt x="586" y="155"/>
                  </a:lnTo>
                  <a:lnTo>
                    <a:pt x="596" y="154"/>
                  </a:lnTo>
                  <a:lnTo>
                    <a:pt x="611" y="144"/>
                  </a:lnTo>
                  <a:lnTo>
                    <a:pt x="616" y="135"/>
                  </a:lnTo>
                  <a:lnTo>
                    <a:pt x="621" y="123"/>
                  </a:lnTo>
                  <a:lnTo>
                    <a:pt x="621" y="109"/>
                  </a:lnTo>
                  <a:lnTo>
                    <a:pt x="621" y="109"/>
                  </a:lnTo>
                  <a:close/>
                  <a:moveTo>
                    <a:pt x="691" y="49"/>
                  </a:moveTo>
                  <a:lnTo>
                    <a:pt x="691" y="129"/>
                  </a:lnTo>
                  <a:lnTo>
                    <a:pt x="691" y="138"/>
                  </a:lnTo>
                  <a:lnTo>
                    <a:pt x="694" y="144"/>
                  </a:lnTo>
                  <a:lnTo>
                    <a:pt x="700" y="154"/>
                  </a:lnTo>
                  <a:lnTo>
                    <a:pt x="713" y="155"/>
                  </a:lnTo>
                  <a:lnTo>
                    <a:pt x="723" y="154"/>
                  </a:lnTo>
                  <a:lnTo>
                    <a:pt x="737" y="145"/>
                  </a:lnTo>
                  <a:lnTo>
                    <a:pt x="742" y="136"/>
                  </a:lnTo>
                  <a:lnTo>
                    <a:pt x="745" y="125"/>
                  </a:lnTo>
                  <a:lnTo>
                    <a:pt x="746" y="108"/>
                  </a:lnTo>
                  <a:lnTo>
                    <a:pt x="746" y="49"/>
                  </a:lnTo>
                  <a:lnTo>
                    <a:pt x="766" y="49"/>
                  </a:lnTo>
                  <a:lnTo>
                    <a:pt x="766" y="170"/>
                  </a:lnTo>
                  <a:lnTo>
                    <a:pt x="746" y="170"/>
                  </a:lnTo>
                  <a:lnTo>
                    <a:pt x="747" y="152"/>
                  </a:lnTo>
                  <a:lnTo>
                    <a:pt x="743" y="158"/>
                  </a:lnTo>
                  <a:lnTo>
                    <a:pt x="737" y="164"/>
                  </a:lnTo>
                  <a:lnTo>
                    <a:pt x="724" y="171"/>
                  </a:lnTo>
                  <a:lnTo>
                    <a:pt x="710" y="172"/>
                  </a:lnTo>
                  <a:lnTo>
                    <a:pt x="697" y="172"/>
                  </a:lnTo>
                  <a:lnTo>
                    <a:pt x="680" y="164"/>
                  </a:lnTo>
                  <a:lnTo>
                    <a:pt x="675" y="155"/>
                  </a:lnTo>
                  <a:lnTo>
                    <a:pt x="671" y="145"/>
                  </a:lnTo>
                  <a:lnTo>
                    <a:pt x="670" y="131"/>
                  </a:lnTo>
                  <a:lnTo>
                    <a:pt x="670" y="49"/>
                  </a:lnTo>
                  <a:lnTo>
                    <a:pt x="691" y="49"/>
                  </a:lnTo>
                  <a:close/>
                  <a:moveTo>
                    <a:pt x="799" y="49"/>
                  </a:moveTo>
                  <a:lnTo>
                    <a:pt x="818" y="49"/>
                  </a:lnTo>
                  <a:lnTo>
                    <a:pt x="818" y="70"/>
                  </a:lnTo>
                  <a:lnTo>
                    <a:pt x="822" y="63"/>
                  </a:lnTo>
                  <a:lnTo>
                    <a:pt x="830" y="56"/>
                  </a:lnTo>
                  <a:lnTo>
                    <a:pt x="840" y="47"/>
                  </a:lnTo>
                  <a:lnTo>
                    <a:pt x="851" y="46"/>
                  </a:lnTo>
                  <a:lnTo>
                    <a:pt x="853" y="46"/>
                  </a:lnTo>
                  <a:lnTo>
                    <a:pt x="854" y="47"/>
                  </a:lnTo>
                  <a:lnTo>
                    <a:pt x="856" y="47"/>
                  </a:lnTo>
                  <a:lnTo>
                    <a:pt x="858" y="47"/>
                  </a:lnTo>
                  <a:lnTo>
                    <a:pt x="858" y="69"/>
                  </a:lnTo>
                  <a:lnTo>
                    <a:pt x="857" y="67"/>
                  </a:lnTo>
                  <a:lnTo>
                    <a:pt x="854" y="67"/>
                  </a:lnTo>
                  <a:lnTo>
                    <a:pt x="853" y="67"/>
                  </a:lnTo>
                  <a:lnTo>
                    <a:pt x="851" y="67"/>
                  </a:lnTo>
                  <a:lnTo>
                    <a:pt x="837" y="69"/>
                  </a:lnTo>
                  <a:lnTo>
                    <a:pt x="828" y="77"/>
                  </a:lnTo>
                  <a:lnTo>
                    <a:pt x="821" y="87"/>
                  </a:lnTo>
                  <a:lnTo>
                    <a:pt x="820" y="100"/>
                  </a:lnTo>
                  <a:lnTo>
                    <a:pt x="820" y="170"/>
                  </a:lnTo>
                  <a:lnTo>
                    <a:pt x="799" y="170"/>
                  </a:lnTo>
                  <a:lnTo>
                    <a:pt x="799" y="49"/>
                  </a:lnTo>
                  <a:close/>
                  <a:moveTo>
                    <a:pt x="941" y="96"/>
                  </a:moveTo>
                  <a:lnTo>
                    <a:pt x="946" y="95"/>
                  </a:lnTo>
                  <a:lnTo>
                    <a:pt x="949" y="90"/>
                  </a:lnTo>
                  <a:lnTo>
                    <a:pt x="951" y="87"/>
                  </a:lnTo>
                  <a:lnTo>
                    <a:pt x="951" y="83"/>
                  </a:lnTo>
                  <a:lnTo>
                    <a:pt x="949" y="73"/>
                  </a:lnTo>
                  <a:lnTo>
                    <a:pt x="943" y="67"/>
                  </a:lnTo>
                  <a:lnTo>
                    <a:pt x="935" y="64"/>
                  </a:lnTo>
                  <a:lnTo>
                    <a:pt x="922" y="63"/>
                  </a:lnTo>
                  <a:lnTo>
                    <a:pt x="909" y="64"/>
                  </a:lnTo>
                  <a:lnTo>
                    <a:pt x="900" y="72"/>
                  </a:lnTo>
                  <a:lnTo>
                    <a:pt x="897" y="77"/>
                  </a:lnTo>
                  <a:lnTo>
                    <a:pt x="896" y="86"/>
                  </a:lnTo>
                  <a:lnTo>
                    <a:pt x="876" y="86"/>
                  </a:lnTo>
                  <a:lnTo>
                    <a:pt x="877" y="76"/>
                  </a:lnTo>
                  <a:lnTo>
                    <a:pt x="884" y="60"/>
                  </a:lnTo>
                  <a:lnTo>
                    <a:pt x="890" y="54"/>
                  </a:lnTo>
                  <a:lnTo>
                    <a:pt x="906" y="47"/>
                  </a:lnTo>
                  <a:lnTo>
                    <a:pt x="923" y="46"/>
                  </a:lnTo>
                  <a:lnTo>
                    <a:pt x="943" y="47"/>
                  </a:lnTo>
                  <a:lnTo>
                    <a:pt x="958" y="54"/>
                  </a:lnTo>
                  <a:lnTo>
                    <a:pt x="964" y="59"/>
                  </a:lnTo>
                  <a:lnTo>
                    <a:pt x="969" y="72"/>
                  </a:lnTo>
                  <a:lnTo>
                    <a:pt x="971" y="79"/>
                  </a:lnTo>
                  <a:lnTo>
                    <a:pt x="971" y="149"/>
                  </a:lnTo>
                  <a:lnTo>
                    <a:pt x="971" y="152"/>
                  </a:lnTo>
                  <a:lnTo>
                    <a:pt x="972" y="154"/>
                  </a:lnTo>
                  <a:lnTo>
                    <a:pt x="974" y="155"/>
                  </a:lnTo>
                  <a:lnTo>
                    <a:pt x="978" y="155"/>
                  </a:lnTo>
                  <a:lnTo>
                    <a:pt x="979" y="155"/>
                  </a:lnTo>
                  <a:lnTo>
                    <a:pt x="981" y="155"/>
                  </a:lnTo>
                  <a:lnTo>
                    <a:pt x="982" y="155"/>
                  </a:lnTo>
                  <a:lnTo>
                    <a:pt x="984" y="155"/>
                  </a:lnTo>
                  <a:lnTo>
                    <a:pt x="984" y="170"/>
                  </a:lnTo>
                  <a:lnTo>
                    <a:pt x="979" y="171"/>
                  </a:lnTo>
                  <a:lnTo>
                    <a:pt x="977" y="172"/>
                  </a:lnTo>
                  <a:lnTo>
                    <a:pt x="974" y="172"/>
                  </a:lnTo>
                  <a:lnTo>
                    <a:pt x="969" y="172"/>
                  </a:lnTo>
                  <a:lnTo>
                    <a:pt x="961" y="171"/>
                  </a:lnTo>
                  <a:lnTo>
                    <a:pt x="955" y="165"/>
                  </a:lnTo>
                  <a:lnTo>
                    <a:pt x="952" y="161"/>
                  </a:lnTo>
                  <a:lnTo>
                    <a:pt x="951" y="154"/>
                  </a:lnTo>
                  <a:lnTo>
                    <a:pt x="945" y="161"/>
                  </a:lnTo>
                  <a:lnTo>
                    <a:pt x="933" y="168"/>
                  </a:lnTo>
                  <a:lnTo>
                    <a:pt x="922" y="172"/>
                  </a:lnTo>
                  <a:lnTo>
                    <a:pt x="907" y="174"/>
                  </a:lnTo>
                  <a:lnTo>
                    <a:pt x="892" y="172"/>
                  </a:lnTo>
                  <a:lnTo>
                    <a:pt x="880" y="164"/>
                  </a:lnTo>
                  <a:lnTo>
                    <a:pt x="871" y="152"/>
                  </a:lnTo>
                  <a:lnTo>
                    <a:pt x="870" y="138"/>
                  </a:lnTo>
                  <a:lnTo>
                    <a:pt x="871" y="122"/>
                  </a:lnTo>
                  <a:lnTo>
                    <a:pt x="880" y="112"/>
                  </a:lnTo>
                  <a:lnTo>
                    <a:pt x="892" y="103"/>
                  </a:lnTo>
                  <a:lnTo>
                    <a:pt x="907" y="100"/>
                  </a:lnTo>
                  <a:lnTo>
                    <a:pt x="941" y="96"/>
                  </a:lnTo>
                  <a:close/>
                  <a:moveTo>
                    <a:pt x="892" y="138"/>
                  </a:moveTo>
                  <a:lnTo>
                    <a:pt x="892" y="145"/>
                  </a:lnTo>
                  <a:lnTo>
                    <a:pt x="897" y="151"/>
                  </a:lnTo>
                  <a:lnTo>
                    <a:pt x="905" y="155"/>
                  </a:lnTo>
                  <a:lnTo>
                    <a:pt x="913" y="157"/>
                  </a:lnTo>
                  <a:lnTo>
                    <a:pt x="923" y="155"/>
                  </a:lnTo>
                  <a:lnTo>
                    <a:pt x="933" y="151"/>
                  </a:lnTo>
                  <a:lnTo>
                    <a:pt x="941" y="147"/>
                  </a:lnTo>
                  <a:lnTo>
                    <a:pt x="949" y="134"/>
                  </a:lnTo>
                  <a:lnTo>
                    <a:pt x="951" y="125"/>
                  </a:lnTo>
                  <a:lnTo>
                    <a:pt x="951" y="108"/>
                  </a:lnTo>
                  <a:lnTo>
                    <a:pt x="946" y="111"/>
                  </a:lnTo>
                  <a:lnTo>
                    <a:pt x="941" y="112"/>
                  </a:lnTo>
                  <a:lnTo>
                    <a:pt x="935" y="113"/>
                  </a:lnTo>
                  <a:lnTo>
                    <a:pt x="929" y="115"/>
                  </a:lnTo>
                  <a:lnTo>
                    <a:pt x="918" y="116"/>
                  </a:lnTo>
                  <a:lnTo>
                    <a:pt x="907" y="118"/>
                  </a:lnTo>
                  <a:lnTo>
                    <a:pt x="900" y="121"/>
                  </a:lnTo>
                  <a:lnTo>
                    <a:pt x="893" y="126"/>
                  </a:lnTo>
                  <a:lnTo>
                    <a:pt x="892" y="138"/>
                  </a:lnTo>
                  <a:lnTo>
                    <a:pt x="892" y="138"/>
                  </a:lnTo>
                  <a:close/>
                  <a:moveTo>
                    <a:pt x="1008" y="15"/>
                  </a:moveTo>
                  <a:lnTo>
                    <a:pt x="1028" y="15"/>
                  </a:lnTo>
                  <a:lnTo>
                    <a:pt x="1028" y="49"/>
                  </a:lnTo>
                  <a:lnTo>
                    <a:pt x="1047" y="49"/>
                  </a:lnTo>
                  <a:lnTo>
                    <a:pt x="1047" y="66"/>
                  </a:lnTo>
                  <a:lnTo>
                    <a:pt x="1028" y="66"/>
                  </a:lnTo>
                  <a:lnTo>
                    <a:pt x="1028" y="144"/>
                  </a:lnTo>
                  <a:lnTo>
                    <a:pt x="1028" y="149"/>
                  </a:lnTo>
                  <a:lnTo>
                    <a:pt x="1033" y="152"/>
                  </a:lnTo>
                  <a:lnTo>
                    <a:pt x="1036" y="154"/>
                  </a:lnTo>
                  <a:lnTo>
                    <a:pt x="1040" y="154"/>
                  </a:lnTo>
                  <a:lnTo>
                    <a:pt x="1041" y="154"/>
                  </a:lnTo>
                  <a:lnTo>
                    <a:pt x="1044" y="154"/>
                  </a:lnTo>
                  <a:lnTo>
                    <a:pt x="1046" y="154"/>
                  </a:lnTo>
                  <a:lnTo>
                    <a:pt x="1047" y="154"/>
                  </a:lnTo>
                  <a:lnTo>
                    <a:pt x="1047" y="170"/>
                  </a:lnTo>
                  <a:lnTo>
                    <a:pt x="1044" y="171"/>
                  </a:lnTo>
                  <a:lnTo>
                    <a:pt x="1040" y="171"/>
                  </a:lnTo>
                  <a:lnTo>
                    <a:pt x="1037" y="171"/>
                  </a:lnTo>
                  <a:lnTo>
                    <a:pt x="1033" y="171"/>
                  </a:lnTo>
                  <a:lnTo>
                    <a:pt x="1020" y="170"/>
                  </a:lnTo>
                  <a:lnTo>
                    <a:pt x="1013" y="164"/>
                  </a:lnTo>
                  <a:lnTo>
                    <a:pt x="1008" y="157"/>
                  </a:lnTo>
                  <a:lnTo>
                    <a:pt x="1008" y="145"/>
                  </a:lnTo>
                  <a:lnTo>
                    <a:pt x="1008" y="66"/>
                  </a:lnTo>
                  <a:lnTo>
                    <a:pt x="991" y="66"/>
                  </a:lnTo>
                  <a:lnTo>
                    <a:pt x="991" y="49"/>
                  </a:lnTo>
                  <a:lnTo>
                    <a:pt x="1008" y="49"/>
                  </a:lnTo>
                  <a:lnTo>
                    <a:pt x="1008" y="15"/>
                  </a:lnTo>
                  <a:close/>
                  <a:moveTo>
                    <a:pt x="1067" y="4"/>
                  </a:moveTo>
                  <a:lnTo>
                    <a:pt x="1089" y="4"/>
                  </a:lnTo>
                  <a:lnTo>
                    <a:pt x="1089" y="27"/>
                  </a:lnTo>
                  <a:lnTo>
                    <a:pt x="1067" y="27"/>
                  </a:lnTo>
                  <a:lnTo>
                    <a:pt x="1067" y="4"/>
                  </a:lnTo>
                  <a:close/>
                  <a:moveTo>
                    <a:pt x="1067" y="50"/>
                  </a:moveTo>
                  <a:lnTo>
                    <a:pt x="1089" y="50"/>
                  </a:lnTo>
                  <a:lnTo>
                    <a:pt x="1089" y="170"/>
                  </a:lnTo>
                  <a:lnTo>
                    <a:pt x="1067" y="170"/>
                  </a:lnTo>
                  <a:lnTo>
                    <a:pt x="1067" y="50"/>
                  </a:lnTo>
                  <a:close/>
                  <a:moveTo>
                    <a:pt x="1167" y="46"/>
                  </a:moveTo>
                  <a:lnTo>
                    <a:pt x="1178" y="46"/>
                  </a:lnTo>
                  <a:lnTo>
                    <a:pt x="1199" y="54"/>
                  </a:lnTo>
                  <a:lnTo>
                    <a:pt x="1207" y="62"/>
                  </a:lnTo>
                  <a:lnTo>
                    <a:pt x="1214" y="69"/>
                  </a:lnTo>
                  <a:lnTo>
                    <a:pt x="1222" y="92"/>
                  </a:lnTo>
                  <a:lnTo>
                    <a:pt x="1223" y="106"/>
                  </a:lnTo>
                  <a:lnTo>
                    <a:pt x="1222" y="121"/>
                  </a:lnTo>
                  <a:lnTo>
                    <a:pt x="1214" y="145"/>
                  </a:lnTo>
                  <a:lnTo>
                    <a:pt x="1209" y="155"/>
                  </a:lnTo>
                  <a:lnTo>
                    <a:pt x="1201" y="164"/>
                  </a:lnTo>
                  <a:lnTo>
                    <a:pt x="1178" y="172"/>
                  </a:lnTo>
                  <a:lnTo>
                    <a:pt x="1165" y="174"/>
                  </a:lnTo>
                  <a:lnTo>
                    <a:pt x="1152" y="172"/>
                  </a:lnTo>
                  <a:lnTo>
                    <a:pt x="1134" y="165"/>
                  </a:lnTo>
                  <a:lnTo>
                    <a:pt x="1125" y="157"/>
                  </a:lnTo>
                  <a:lnTo>
                    <a:pt x="1119" y="148"/>
                  </a:lnTo>
                  <a:lnTo>
                    <a:pt x="1112" y="125"/>
                  </a:lnTo>
                  <a:lnTo>
                    <a:pt x="1111" y="112"/>
                  </a:lnTo>
                  <a:lnTo>
                    <a:pt x="1112" y="98"/>
                  </a:lnTo>
                  <a:lnTo>
                    <a:pt x="1119" y="73"/>
                  </a:lnTo>
                  <a:lnTo>
                    <a:pt x="1126" y="63"/>
                  </a:lnTo>
                  <a:lnTo>
                    <a:pt x="1134" y="56"/>
                  </a:lnTo>
                  <a:lnTo>
                    <a:pt x="1155" y="46"/>
                  </a:lnTo>
                  <a:lnTo>
                    <a:pt x="1167" y="46"/>
                  </a:lnTo>
                  <a:lnTo>
                    <a:pt x="1167" y="46"/>
                  </a:lnTo>
                  <a:close/>
                  <a:moveTo>
                    <a:pt x="1167" y="157"/>
                  </a:moveTo>
                  <a:lnTo>
                    <a:pt x="1175" y="155"/>
                  </a:lnTo>
                  <a:lnTo>
                    <a:pt x="1190" y="148"/>
                  </a:lnTo>
                  <a:lnTo>
                    <a:pt x="1194" y="141"/>
                  </a:lnTo>
                  <a:lnTo>
                    <a:pt x="1200" y="125"/>
                  </a:lnTo>
                  <a:lnTo>
                    <a:pt x="1201" y="108"/>
                  </a:lnTo>
                  <a:lnTo>
                    <a:pt x="1200" y="92"/>
                  </a:lnTo>
                  <a:lnTo>
                    <a:pt x="1196" y="80"/>
                  </a:lnTo>
                  <a:lnTo>
                    <a:pt x="1191" y="72"/>
                  </a:lnTo>
                  <a:lnTo>
                    <a:pt x="1177" y="64"/>
                  </a:lnTo>
                  <a:lnTo>
                    <a:pt x="1167" y="63"/>
                  </a:lnTo>
                  <a:lnTo>
                    <a:pt x="1158" y="64"/>
                  </a:lnTo>
                  <a:lnTo>
                    <a:pt x="1145" y="70"/>
                  </a:lnTo>
                  <a:lnTo>
                    <a:pt x="1139" y="77"/>
                  </a:lnTo>
                  <a:lnTo>
                    <a:pt x="1134" y="92"/>
                  </a:lnTo>
                  <a:lnTo>
                    <a:pt x="1132" y="112"/>
                  </a:lnTo>
                  <a:lnTo>
                    <a:pt x="1134" y="129"/>
                  </a:lnTo>
                  <a:lnTo>
                    <a:pt x="1139" y="144"/>
                  </a:lnTo>
                  <a:lnTo>
                    <a:pt x="1145" y="149"/>
                  </a:lnTo>
                  <a:lnTo>
                    <a:pt x="1158" y="155"/>
                  </a:lnTo>
                  <a:lnTo>
                    <a:pt x="1167" y="157"/>
                  </a:lnTo>
                  <a:lnTo>
                    <a:pt x="1167" y="157"/>
                  </a:lnTo>
                  <a:close/>
                  <a:moveTo>
                    <a:pt x="1248" y="49"/>
                  </a:moveTo>
                  <a:lnTo>
                    <a:pt x="1266" y="49"/>
                  </a:lnTo>
                  <a:lnTo>
                    <a:pt x="1266" y="66"/>
                  </a:lnTo>
                  <a:lnTo>
                    <a:pt x="1275" y="57"/>
                  </a:lnTo>
                  <a:lnTo>
                    <a:pt x="1285" y="51"/>
                  </a:lnTo>
                  <a:lnTo>
                    <a:pt x="1295" y="47"/>
                  </a:lnTo>
                  <a:lnTo>
                    <a:pt x="1307" y="46"/>
                  </a:lnTo>
                  <a:lnTo>
                    <a:pt x="1318" y="47"/>
                  </a:lnTo>
                  <a:lnTo>
                    <a:pt x="1335" y="56"/>
                  </a:lnTo>
                  <a:lnTo>
                    <a:pt x="1341" y="64"/>
                  </a:lnTo>
                  <a:lnTo>
                    <a:pt x="1345" y="76"/>
                  </a:lnTo>
                  <a:lnTo>
                    <a:pt x="1345" y="92"/>
                  </a:lnTo>
                  <a:lnTo>
                    <a:pt x="1345" y="170"/>
                  </a:lnTo>
                  <a:lnTo>
                    <a:pt x="1325" y="170"/>
                  </a:lnTo>
                  <a:lnTo>
                    <a:pt x="1325" y="93"/>
                  </a:lnTo>
                  <a:lnTo>
                    <a:pt x="1324" y="83"/>
                  </a:lnTo>
                  <a:lnTo>
                    <a:pt x="1322" y="76"/>
                  </a:lnTo>
                  <a:lnTo>
                    <a:pt x="1315" y="66"/>
                  </a:lnTo>
                  <a:lnTo>
                    <a:pt x="1302" y="64"/>
                  </a:lnTo>
                  <a:lnTo>
                    <a:pt x="1295" y="64"/>
                  </a:lnTo>
                  <a:lnTo>
                    <a:pt x="1291" y="66"/>
                  </a:lnTo>
                  <a:lnTo>
                    <a:pt x="1282" y="69"/>
                  </a:lnTo>
                  <a:lnTo>
                    <a:pt x="1276" y="76"/>
                  </a:lnTo>
                  <a:lnTo>
                    <a:pt x="1271" y="82"/>
                  </a:lnTo>
                  <a:lnTo>
                    <a:pt x="1269" y="89"/>
                  </a:lnTo>
                  <a:lnTo>
                    <a:pt x="1268" y="96"/>
                  </a:lnTo>
                  <a:lnTo>
                    <a:pt x="1268" y="106"/>
                  </a:lnTo>
                  <a:lnTo>
                    <a:pt x="1268" y="170"/>
                  </a:lnTo>
                  <a:lnTo>
                    <a:pt x="1248" y="170"/>
                  </a:lnTo>
                  <a:lnTo>
                    <a:pt x="1248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96"/>
            <p:cNvSpPr>
              <a:spLocks/>
            </p:cNvSpPr>
            <p:nvPr/>
          </p:nvSpPr>
          <p:spPr bwMode="auto">
            <a:xfrm>
              <a:off x="2782" y="1420"/>
              <a:ext cx="52" cy="55"/>
            </a:xfrm>
            <a:custGeom>
              <a:avLst/>
              <a:gdLst>
                <a:gd name="T0" fmla="*/ 0 w 157"/>
                <a:gd name="T1" fmla="*/ 166 h 166"/>
                <a:gd name="T2" fmla="*/ 0 w 157"/>
                <a:gd name="T3" fmla="*/ 0 h 166"/>
                <a:gd name="T4" fmla="*/ 31 w 157"/>
                <a:gd name="T5" fmla="*/ 0 h 166"/>
                <a:gd name="T6" fmla="*/ 72 w 157"/>
                <a:gd name="T7" fmla="*/ 117 h 166"/>
                <a:gd name="T8" fmla="*/ 76 w 157"/>
                <a:gd name="T9" fmla="*/ 133 h 166"/>
                <a:gd name="T10" fmla="*/ 79 w 157"/>
                <a:gd name="T11" fmla="*/ 141 h 166"/>
                <a:gd name="T12" fmla="*/ 82 w 157"/>
                <a:gd name="T13" fmla="*/ 131 h 166"/>
                <a:gd name="T14" fmla="*/ 88 w 157"/>
                <a:gd name="T15" fmla="*/ 116 h 166"/>
                <a:gd name="T16" fmla="*/ 128 w 157"/>
                <a:gd name="T17" fmla="*/ 0 h 166"/>
                <a:gd name="T18" fmla="*/ 157 w 157"/>
                <a:gd name="T19" fmla="*/ 0 h 166"/>
                <a:gd name="T20" fmla="*/ 157 w 157"/>
                <a:gd name="T21" fmla="*/ 166 h 166"/>
                <a:gd name="T22" fmla="*/ 135 w 157"/>
                <a:gd name="T23" fmla="*/ 166 h 166"/>
                <a:gd name="T24" fmla="*/ 135 w 157"/>
                <a:gd name="T25" fmla="*/ 28 h 166"/>
                <a:gd name="T26" fmla="*/ 88 w 157"/>
                <a:gd name="T27" fmla="*/ 166 h 166"/>
                <a:gd name="T28" fmla="*/ 67 w 157"/>
                <a:gd name="T29" fmla="*/ 166 h 166"/>
                <a:gd name="T30" fmla="*/ 20 w 157"/>
                <a:gd name="T31" fmla="*/ 25 h 166"/>
                <a:gd name="T32" fmla="*/ 20 w 157"/>
                <a:gd name="T33" fmla="*/ 166 h 166"/>
                <a:gd name="T34" fmla="*/ 0 w 157"/>
                <a:gd name="T3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6">
                  <a:moveTo>
                    <a:pt x="0" y="166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72" y="117"/>
                  </a:lnTo>
                  <a:lnTo>
                    <a:pt x="76" y="133"/>
                  </a:lnTo>
                  <a:lnTo>
                    <a:pt x="79" y="141"/>
                  </a:lnTo>
                  <a:lnTo>
                    <a:pt x="82" y="131"/>
                  </a:lnTo>
                  <a:lnTo>
                    <a:pt x="88" y="116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6"/>
                  </a:lnTo>
                  <a:lnTo>
                    <a:pt x="135" y="166"/>
                  </a:lnTo>
                  <a:lnTo>
                    <a:pt x="135" y="28"/>
                  </a:lnTo>
                  <a:lnTo>
                    <a:pt x="88" y="166"/>
                  </a:lnTo>
                  <a:lnTo>
                    <a:pt x="67" y="166"/>
                  </a:lnTo>
                  <a:lnTo>
                    <a:pt x="20" y="25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97"/>
            <p:cNvSpPr>
              <a:spLocks noEditPoints="1"/>
            </p:cNvSpPr>
            <p:nvPr/>
          </p:nvSpPr>
          <p:spPr bwMode="auto">
            <a:xfrm>
              <a:off x="2843" y="1435"/>
              <a:ext cx="37" cy="41"/>
            </a:xfrm>
            <a:custGeom>
              <a:avLst/>
              <a:gdLst>
                <a:gd name="T0" fmla="*/ 0 w 111"/>
                <a:gd name="T1" fmla="*/ 61 h 125"/>
                <a:gd name="T2" fmla="*/ 0 w 111"/>
                <a:gd name="T3" fmla="*/ 46 h 125"/>
                <a:gd name="T4" fmla="*/ 8 w 111"/>
                <a:gd name="T5" fmla="*/ 21 h 125"/>
                <a:gd name="T6" fmla="*/ 17 w 111"/>
                <a:gd name="T7" fmla="*/ 12 h 125"/>
                <a:gd name="T8" fmla="*/ 26 w 111"/>
                <a:gd name="T9" fmla="*/ 7 h 125"/>
                <a:gd name="T10" fmla="*/ 44 w 111"/>
                <a:gd name="T11" fmla="*/ 0 h 125"/>
                <a:gd name="T12" fmla="*/ 54 w 111"/>
                <a:gd name="T13" fmla="*/ 0 h 125"/>
                <a:gd name="T14" fmla="*/ 67 w 111"/>
                <a:gd name="T15" fmla="*/ 0 h 125"/>
                <a:gd name="T16" fmla="*/ 88 w 111"/>
                <a:gd name="T17" fmla="*/ 8 h 125"/>
                <a:gd name="T18" fmla="*/ 95 w 111"/>
                <a:gd name="T19" fmla="*/ 15 h 125"/>
                <a:gd name="T20" fmla="*/ 102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09 w 111"/>
                <a:gd name="T27" fmla="*/ 82 h 125"/>
                <a:gd name="T28" fmla="*/ 103 w 111"/>
                <a:gd name="T29" fmla="*/ 96 h 125"/>
                <a:gd name="T30" fmla="*/ 96 w 111"/>
                <a:gd name="T31" fmla="*/ 109 h 125"/>
                <a:gd name="T32" fmla="*/ 83 w 111"/>
                <a:gd name="T33" fmla="*/ 116 h 125"/>
                <a:gd name="T34" fmla="*/ 70 w 111"/>
                <a:gd name="T35" fmla="*/ 123 h 125"/>
                <a:gd name="T36" fmla="*/ 54 w 111"/>
                <a:gd name="T37" fmla="*/ 125 h 125"/>
                <a:gd name="T38" fmla="*/ 43 w 111"/>
                <a:gd name="T39" fmla="*/ 123 h 125"/>
                <a:gd name="T40" fmla="*/ 23 w 111"/>
                <a:gd name="T41" fmla="*/ 115 h 125"/>
                <a:gd name="T42" fmla="*/ 14 w 111"/>
                <a:gd name="T43" fmla="*/ 108 h 125"/>
                <a:gd name="T44" fmla="*/ 7 w 111"/>
                <a:gd name="T45" fmla="*/ 99 h 125"/>
                <a:gd name="T46" fmla="*/ 0 w 111"/>
                <a:gd name="T47" fmla="*/ 76 h 125"/>
                <a:gd name="T48" fmla="*/ 0 w 111"/>
                <a:gd name="T49" fmla="*/ 61 h 125"/>
                <a:gd name="T50" fmla="*/ 20 w 111"/>
                <a:gd name="T51" fmla="*/ 61 h 125"/>
                <a:gd name="T52" fmla="*/ 21 w 111"/>
                <a:gd name="T53" fmla="*/ 83 h 125"/>
                <a:gd name="T54" fmla="*/ 30 w 111"/>
                <a:gd name="T55" fmla="*/ 96 h 125"/>
                <a:gd name="T56" fmla="*/ 40 w 111"/>
                <a:gd name="T57" fmla="*/ 106 h 125"/>
                <a:gd name="T58" fmla="*/ 54 w 111"/>
                <a:gd name="T59" fmla="*/ 108 h 125"/>
                <a:gd name="T60" fmla="*/ 69 w 111"/>
                <a:gd name="T61" fmla="*/ 106 h 125"/>
                <a:gd name="T62" fmla="*/ 80 w 111"/>
                <a:gd name="T63" fmla="*/ 96 h 125"/>
                <a:gd name="T64" fmla="*/ 89 w 111"/>
                <a:gd name="T65" fmla="*/ 83 h 125"/>
                <a:gd name="T66" fmla="*/ 90 w 111"/>
                <a:gd name="T67" fmla="*/ 61 h 125"/>
                <a:gd name="T68" fmla="*/ 89 w 111"/>
                <a:gd name="T69" fmla="*/ 41 h 125"/>
                <a:gd name="T70" fmla="*/ 80 w 111"/>
                <a:gd name="T71" fmla="*/ 27 h 125"/>
                <a:gd name="T72" fmla="*/ 69 w 111"/>
                <a:gd name="T73" fmla="*/ 18 h 125"/>
                <a:gd name="T74" fmla="*/ 54 w 111"/>
                <a:gd name="T75" fmla="*/ 15 h 125"/>
                <a:gd name="T76" fmla="*/ 40 w 111"/>
                <a:gd name="T77" fmla="*/ 18 h 125"/>
                <a:gd name="T78" fmla="*/ 30 w 111"/>
                <a:gd name="T79" fmla="*/ 27 h 125"/>
                <a:gd name="T80" fmla="*/ 21 w 111"/>
                <a:gd name="T81" fmla="*/ 41 h 125"/>
                <a:gd name="T82" fmla="*/ 20 w 111"/>
                <a:gd name="T83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1"/>
                  </a:moveTo>
                  <a:lnTo>
                    <a:pt x="0" y="46"/>
                  </a:lnTo>
                  <a:lnTo>
                    <a:pt x="8" y="21"/>
                  </a:lnTo>
                  <a:lnTo>
                    <a:pt x="17" y="12"/>
                  </a:lnTo>
                  <a:lnTo>
                    <a:pt x="26" y="7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09" y="82"/>
                  </a:lnTo>
                  <a:lnTo>
                    <a:pt x="103" y="96"/>
                  </a:lnTo>
                  <a:lnTo>
                    <a:pt x="96" y="109"/>
                  </a:lnTo>
                  <a:lnTo>
                    <a:pt x="83" y="116"/>
                  </a:lnTo>
                  <a:lnTo>
                    <a:pt x="70" y="123"/>
                  </a:lnTo>
                  <a:lnTo>
                    <a:pt x="54" y="125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7" y="99"/>
                  </a:lnTo>
                  <a:lnTo>
                    <a:pt x="0" y="76"/>
                  </a:lnTo>
                  <a:lnTo>
                    <a:pt x="0" y="61"/>
                  </a:lnTo>
                  <a:close/>
                  <a:moveTo>
                    <a:pt x="20" y="61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0" y="106"/>
                  </a:lnTo>
                  <a:lnTo>
                    <a:pt x="54" y="108"/>
                  </a:lnTo>
                  <a:lnTo>
                    <a:pt x="69" y="106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7"/>
                  </a:lnTo>
                  <a:lnTo>
                    <a:pt x="69" y="18"/>
                  </a:lnTo>
                  <a:lnTo>
                    <a:pt x="54" y="15"/>
                  </a:lnTo>
                  <a:lnTo>
                    <a:pt x="40" y="18"/>
                  </a:lnTo>
                  <a:lnTo>
                    <a:pt x="30" y="27"/>
                  </a:lnTo>
                  <a:lnTo>
                    <a:pt x="21" y="41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1" name="Freeform 98"/>
            <p:cNvSpPr>
              <a:spLocks noEditPoints="1"/>
            </p:cNvSpPr>
            <p:nvPr/>
          </p:nvSpPr>
          <p:spPr bwMode="auto">
            <a:xfrm>
              <a:off x="2885" y="1420"/>
              <a:ext cx="35" cy="56"/>
            </a:xfrm>
            <a:custGeom>
              <a:avLst/>
              <a:gdLst>
                <a:gd name="T0" fmla="*/ 85 w 104"/>
                <a:gd name="T1" fmla="*/ 166 h 169"/>
                <a:gd name="T2" fmla="*/ 85 w 104"/>
                <a:gd name="T3" fmla="*/ 150 h 169"/>
                <a:gd name="T4" fmla="*/ 78 w 104"/>
                <a:gd name="T5" fmla="*/ 159 h 169"/>
                <a:gd name="T6" fmla="*/ 62 w 104"/>
                <a:gd name="T7" fmla="*/ 167 h 169"/>
                <a:gd name="T8" fmla="*/ 50 w 104"/>
                <a:gd name="T9" fmla="*/ 169 h 169"/>
                <a:gd name="T10" fmla="*/ 37 w 104"/>
                <a:gd name="T11" fmla="*/ 167 h 169"/>
                <a:gd name="T12" fmla="*/ 24 w 104"/>
                <a:gd name="T13" fmla="*/ 160 h 169"/>
                <a:gd name="T14" fmla="*/ 13 w 104"/>
                <a:gd name="T15" fmla="*/ 152 h 169"/>
                <a:gd name="T16" fmla="*/ 6 w 104"/>
                <a:gd name="T17" fmla="*/ 139 h 169"/>
                <a:gd name="T18" fmla="*/ 0 w 104"/>
                <a:gd name="T19" fmla="*/ 124 h 169"/>
                <a:gd name="T20" fmla="*/ 0 w 104"/>
                <a:gd name="T21" fmla="*/ 105 h 169"/>
                <a:gd name="T22" fmla="*/ 0 w 104"/>
                <a:gd name="T23" fmla="*/ 88 h 169"/>
                <a:gd name="T24" fmla="*/ 6 w 104"/>
                <a:gd name="T25" fmla="*/ 74 h 169"/>
                <a:gd name="T26" fmla="*/ 13 w 104"/>
                <a:gd name="T27" fmla="*/ 59 h 169"/>
                <a:gd name="T28" fmla="*/ 23 w 104"/>
                <a:gd name="T29" fmla="*/ 51 h 169"/>
                <a:gd name="T30" fmla="*/ 36 w 104"/>
                <a:gd name="T31" fmla="*/ 45 h 169"/>
                <a:gd name="T32" fmla="*/ 50 w 104"/>
                <a:gd name="T33" fmla="*/ 44 h 169"/>
                <a:gd name="T34" fmla="*/ 60 w 104"/>
                <a:gd name="T35" fmla="*/ 44 h 169"/>
                <a:gd name="T36" fmla="*/ 69 w 104"/>
                <a:gd name="T37" fmla="*/ 48 h 169"/>
                <a:gd name="T38" fmla="*/ 78 w 104"/>
                <a:gd name="T39" fmla="*/ 52 h 169"/>
                <a:gd name="T40" fmla="*/ 83 w 104"/>
                <a:gd name="T41" fmla="*/ 59 h 169"/>
                <a:gd name="T42" fmla="*/ 83 w 104"/>
                <a:gd name="T43" fmla="*/ 0 h 169"/>
                <a:gd name="T44" fmla="*/ 104 w 104"/>
                <a:gd name="T45" fmla="*/ 0 h 169"/>
                <a:gd name="T46" fmla="*/ 104 w 104"/>
                <a:gd name="T47" fmla="*/ 166 h 169"/>
                <a:gd name="T48" fmla="*/ 85 w 104"/>
                <a:gd name="T49" fmla="*/ 166 h 169"/>
                <a:gd name="T50" fmla="*/ 20 w 104"/>
                <a:gd name="T51" fmla="*/ 105 h 169"/>
                <a:gd name="T52" fmla="*/ 21 w 104"/>
                <a:gd name="T53" fmla="*/ 127 h 169"/>
                <a:gd name="T54" fmla="*/ 30 w 104"/>
                <a:gd name="T55" fmla="*/ 140 h 169"/>
                <a:gd name="T56" fmla="*/ 40 w 104"/>
                <a:gd name="T57" fmla="*/ 150 h 169"/>
                <a:gd name="T58" fmla="*/ 53 w 104"/>
                <a:gd name="T59" fmla="*/ 152 h 169"/>
                <a:gd name="T60" fmla="*/ 66 w 104"/>
                <a:gd name="T61" fmla="*/ 150 h 169"/>
                <a:gd name="T62" fmla="*/ 75 w 104"/>
                <a:gd name="T63" fmla="*/ 140 h 169"/>
                <a:gd name="T64" fmla="*/ 83 w 104"/>
                <a:gd name="T65" fmla="*/ 128 h 169"/>
                <a:gd name="T66" fmla="*/ 85 w 104"/>
                <a:gd name="T67" fmla="*/ 107 h 169"/>
                <a:gd name="T68" fmla="*/ 83 w 104"/>
                <a:gd name="T69" fmla="*/ 85 h 169"/>
                <a:gd name="T70" fmla="*/ 75 w 104"/>
                <a:gd name="T71" fmla="*/ 71 h 169"/>
                <a:gd name="T72" fmla="*/ 65 w 104"/>
                <a:gd name="T73" fmla="*/ 62 h 169"/>
                <a:gd name="T74" fmla="*/ 52 w 104"/>
                <a:gd name="T75" fmla="*/ 59 h 169"/>
                <a:gd name="T76" fmla="*/ 39 w 104"/>
                <a:gd name="T77" fmla="*/ 62 h 169"/>
                <a:gd name="T78" fmla="*/ 29 w 104"/>
                <a:gd name="T79" fmla="*/ 71 h 169"/>
                <a:gd name="T80" fmla="*/ 21 w 104"/>
                <a:gd name="T81" fmla="*/ 84 h 169"/>
                <a:gd name="T82" fmla="*/ 20 w 104"/>
                <a:gd name="T83" fmla="*/ 10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9">
                  <a:moveTo>
                    <a:pt x="85" y="166"/>
                  </a:moveTo>
                  <a:lnTo>
                    <a:pt x="85" y="150"/>
                  </a:lnTo>
                  <a:lnTo>
                    <a:pt x="78" y="159"/>
                  </a:lnTo>
                  <a:lnTo>
                    <a:pt x="62" y="167"/>
                  </a:lnTo>
                  <a:lnTo>
                    <a:pt x="50" y="169"/>
                  </a:lnTo>
                  <a:lnTo>
                    <a:pt x="37" y="167"/>
                  </a:lnTo>
                  <a:lnTo>
                    <a:pt x="24" y="160"/>
                  </a:lnTo>
                  <a:lnTo>
                    <a:pt x="13" y="152"/>
                  </a:lnTo>
                  <a:lnTo>
                    <a:pt x="6" y="139"/>
                  </a:lnTo>
                  <a:lnTo>
                    <a:pt x="0" y="124"/>
                  </a:lnTo>
                  <a:lnTo>
                    <a:pt x="0" y="105"/>
                  </a:lnTo>
                  <a:lnTo>
                    <a:pt x="0" y="88"/>
                  </a:lnTo>
                  <a:lnTo>
                    <a:pt x="6" y="74"/>
                  </a:lnTo>
                  <a:lnTo>
                    <a:pt x="13" y="59"/>
                  </a:lnTo>
                  <a:lnTo>
                    <a:pt x="23" y="51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4"/>
                  </a:lnTo>
                  <a:lnTo>
                    <a:pt x="69" y="48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6"/>
                  </a:lnTo>
                  <a:lnTo>
                    <a:pt x="85" y="166"/>
                  </a:lnTo>
                  <a:close/>
                  <a:moveTo>
                    <a:pt x="20" y="105"/>
                  </a:moveTo>
                  <a:lnTo>
                    <a:pt x="21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5" y="140"/>
                  </a:lnTo>
                  <a:lnTo>
                    <a:pt x="83" y="128"/>
                  </a:lnTo>
                  <a:lnTo>
                    <a:pt x="85" y="107"/>
                  </a:lnTo>
                  <a:lnTo>
                    <a:pt x="83" y="85"/>
                  </a:lnTo>
                  <a:lnTo>
                    <a:pt x="75" y="71"/>
                  </a:lnTo>
                  <a:lnTo>
                    <a:pt x="65" y="62"/>
                  </a:lnTo>
                  <a:lnTo>
                    <a:pt x="52" y="59"/>
                  </a:lnTo>
                  <a:lnTo>
                    <a:pt x="39" y="62"/>
                  </a:lnTo>
                  <a:lnTo>
                    <a:pt x="29" y="71"/>
                  </a:lnTo>
                  <a:lnTo>
                    <a:pt x="21" y="84"/>
                  </a:lnTo>
                  <a:lnTo>
                    <a:pt x="20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99"/>
            <p:cNvSpPr>
              <a:spLocks noEditPoints="1"/>
            </p:cNvSpPr>
            <p:nvPr/>
          </p:nvSpPr>
          <p:spPr bwMode="auto">
            <a:xfrm>
              <a:off x="2928" y="1435"/>
              <a:ext cx="37" cy="41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1 w 111"/>
                <a:gd name="T7" fmla="*/ 115 h 125"/>
                <a:gd name="T8" fmla="*/ 76 w 111"/>
                <a:gd name="T9" fmla="*/ 122 h 125"/>
                <a:gd name="T10" fmla="*/ 58 w 111"/>
                <a:gd name="T11" fmla="*/ 125 h 125"/>
                <a:gd name="T12" fmla="*/ 45 w 111"/>
                <a:gd name="T13" fmla="*/ 123 h 125"/>
                <a:gd name="T14" fmla="*/ 23 w 111"/>
                <a:gd name="T15" fmla="*/ 115 h 125"/>
                <a:gd name="T16" fmla="*/ 16 w 111"/>
                <a:gd name="T17" fmla="*/ 108 h 125"/>
                <a:gd name="T18" fmla="*/ 9 w 111"/>
                <a:gd name="T19" fmla="*/ 99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8 h 125"/>
                <a:gd name="T26" fmla="*/ 9 w 111"/>
                <a:gd name="T27" fmla="*/ 25 h 125"/>
                <a:gd name="T28" fmla="*/ 16 w 111"/>
                <a:gd name="T29" fmla="*/ 15 h 125"/>
                <a:gd name="T30" fmla="*/ 25 w 111"/>
                <a:gd name="T31" fmla="*/ 8 h 125"/>
                <a:gd name="T32" fmla="*/ 45 w 111"/>
                <a:gd name="T33" fmla="*/ 0 h 125"/>
                <a:gd name="T34" fmla="*/ 56 w 111"/>
                <a:gd name="T35" fmla="*/ 0 h 125"/>
                <a:gd name="T36" fmla="*/ 68 w 111"/>
                <a:gd name="T37" fmla="*/ 0 h 125"/>
                <a:gd name="T38" fmla="*/ 88 w 111"/>
                <a:gd name="T39" fmla="*/ 8 h 125"/>
                <a:gd name="T40" fmla="*/ 95 w 111"/>
                <a:gd name="T41" fmla="*/ 15 h 125"/>
                <a:gd name="T42" fmla="*/ 102 w 111"/>
                <a:gd name="T43" fmla="*/ 24 h 125"/>
                <a:gd name="T44" fmla="*/ 110 w 111"/>
                <a:gd name="T45" fmla="*/ 47 h 125"/>
                <a:gd name="T46" fmla="*/ 111 w 111"/>
                <a:gd name="T47" fmla="*/ 61 h 125"/>
                <a:gd name="T48" fmla="*/ 111 w 111"/>
                <a:gd name="T49" fmla="*/ 63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4 h 125"/>
                <a:gd name="T56" fmla="*/ 32 w 111"/>
                <a:gd name="T57" fmla="*/ 97 h 125"/>
                <a:gd name="T58" fmla="*/ 43 w 111"/>
                <a:gd name="T59" fmla="*/ 106 h 125"/>
                <a:gd name="T60" fmla="*/ 58 w 111"/>
                <a:gd name="T61" fmla="*/ 108 h 125"/>
                <a:gd name="T62" fmla="*/ 68 w 111"/>
                <a:gd name="T63" fmla="*/ 106 h 125"/>
                <a:gd name="T64" fmla="*/ 76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0 h 125"/>
                <a:gd name="T72" fmla="*/ 89 w 111"/>
                <a:gd name="T73" fmla="*/ 50 h 125"/>
                <a:gd name="T74" fmla="*/ 87 w 111"/>
                <a:gd name="T75" fmla="*/ 37 h 125"/>
                <a:gd name="T76" fmla="*/ 82 w 111"/>
                <a:gd name="T77" fmla="*/ 28 h 125"/>
                <a:gd name="T78" fmla="*/ 71 w 111"/>
                <a:gd name="T79" fmla="*/ 18 h 125"/>
                <a:gd name="T80" fmla="*/ 56 w 111"/>
                <a:gd name="T81" fmla="*/ 15 h 125"/>
                <a:gd name="T82" fmla="*/ 43 w 111"/>
                <a:gd name="T83" fmla="*/ 17 h 125"/>
                <a:gd name="T84" fmla="*/ 33 w 111"/>
                <a:gd name="T85" fmla="*/ 25 h 125"/>
                <a:gd name="T86" fmla="*/ 25 w 111"/>
                <a:gd name="T87" fmla="*/ 36 h 125"/>
                <a:gd name="T88" fmla="*/ 23 w 111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8" y="125"/>
                  </a:lnTo>
                  <a:lnTo>
                    <a:pt x="45" y="123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9" y="25"/>
                  </a:lnTo>
                  <a:lnTo>
                    <a:pt x="16" y="15"/>
                  </a:lnTo>
                  <a:lnTo>
                    <a:pt x="25" y="8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1" y="61"/>
                  </a:lnTo>
                  <a:lnTo>
                    <a:pt x="111" y="63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4"/>
                  </a:lnTo>
                  <a:lnTo>
                    <a:pt x="32" y="97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0"/>
                  </a:moveTo>
                  <a:lnTo>
                    <a:pt x="89" y="50"/>
                  </a:lnTo>
                  <a:lnTo>
                    <a:pt x="87" y="37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5"/>
                  </a:lnTo>
                  <a:lnTo>
                    <a:pt x="25" y="3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Rectangle 100"/>
            <p:cNvSpPr>
              <a:spLocks noChangeArrowheads="1"/>
            </p:cNvSpPr>
            <p:nvPr/>
          </p:nvSpPr>
          <p:spPr bwMode="auto">
            <a:xfrm>
              <a:off x="2973" y="1420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4" name="Freeform 101"/>
            <p:cNvSpPr>
              <a:spLocks/>
            </p:cNvSpPr>
            <p:nvPr/>
          </p:nvSpPr>
          <p:spPr bwMode="auto">
            <a:xfrm>
              <a:off x="2712" y="1509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3 h 216"/>
                <a:gd name="T4" fmla="*/ 11 w 54"/>
                <a:gd name="T5" fmla="*/ 167 h 216"/>
                <a:gd name="T6" fmla="*/ 3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6 h 216"/>
                <a:gd name="T14" fmla="*/ 21 w 54"/>
                <a:gd name="T15" fmla="*/ 27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1 h 216"/>
                <a:gd name="T22" fmla="*/ 37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6 h 216"/>
                <a:gd name="T30" fmla="*/ 21 w 54"/>
                <a:gd name="T31" fmla="*/ 108 h 216"/>
                <a:gd name="T32" fmla="*/ 23 w 54"/>
                <a:gd name="T33" fmla="*/ 135 h 216"/>
                <a:gd name="T34" fmla="*/ 39 w 54"/>
                <a:gd name="T35" fmla="*/ 188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3"/>
                  </a:lnTo>
                  <a:lnTo>
                    <a:pt x="11" y="167"/>
                  </a:lnTo>
                  <a:lnTo>
                    <a:pt x="3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6"/>
                  </a:lnTo>
                  <a:lnTo>
                    <a:pt x="21" y="27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1"/>
                  </a:lnTo>
                  <a:lnTo>
                    <a:pt x="37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6"/>
                  </a:lnTo>
                  <a:lnTo>
                    <a:pt x="21" y="108"/>
                  </a:lnTo>
                  <a:lnTo>
                    <a:pt x="23" y="135"/>
                  </a:lnTo>
                  <a:lnTo>
                    <a:pt x="39" y="188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02"/>
            <p:cNvSpPr>
              <a:spLocks/>
            </p:cNvSpPr>
            <p:nvPr/>
          </p:nvSpPr>
          <p:spPr bwMode="auto">
            <a:xfrm>
              <a:off x="2738" y="1524"/>
              <a:ext cx="54" cy="41"/>
            </a:xfrm>
            <a:custGeom>
              <a:avLst/>
              <a:gdLst>
                <a:gd name="T0" fmla="*/ 0 w 163"/>
                <a:gd name="T1" fmla="*/ 123 h 123"/>
                <a:gd name="T2" fmla="*/ 0 w 163"/>
                <a:gd name="T3" fmla="*/ 3 h 123"/>
                <a:gd name="T4" fmla="*/ 19 w 163"/>
                <a:gd name="T5" fmla="*/ 3 h 123"/>
                <a:gd name="T6" fmla="*/ 19 w 163"/>
                <a:gd name="T7" fmla="*/ 21 h 123"/>
                <a:gd name="T8" fmla="*/ 25 w 163"/>
                <a:gd name="T9" fmla="*/ 12 h 123"/>
                <a:gd name="T10" fmla="*/ 34 w 163"/>
                <a:gd name="T11" fmla="*/ 6 h 123"/>
                <a:gd name="T12" fmla="*/ 44 w 163"/>
                <a:gd name="T13" fmla="*/ 2 h 123"/>
                <a:gd name="T14" fmla="*/ 55 w 163"/>
                <a:gd name="T15" fmla="*/ 0 h 123"/>
                <a:gd name="T16" fmla="*/ 68 w 163"/>
                <a:gd name="T17" fmla="*/ 2 h 123"/>
                <a:gd name="T18" fmla="*/ 77 w 163"/>
                <a:gd name="T19" fmla="*/ 6 h 123"/>
                <a:gd name="T20" fmla="*/ 85 w 163"/>
                <a:gd name="T21" fmla="*/ 13 h 123"/>
                <a:gd name="T22" fmla="*/ 90 w 163"/>
                <a:gd name="T23" fmla="*/ 22 h 123"/>
                <a:gd name="T24" fmla="*/ 97 w 163"/>
                <a:gd name="T25" fmla="*/ 12 h 123"/>
                <a:gd name="T26" fmla="*/ 116 w 163"/>
                <a:gd name="T27" fmla="*/ 2 h 123"/>
                <a:gd name="T28" fmla="*/ 126 w 163"/>
                <a:gd name="T29" fmla="*/ 0 h 123"/>
                <a:gd name="T30" fmla="*/ 143 w 163"/>
                <a:gd name="T31" fmla="*/ 3 h 123"/>
                <a:gd name="T32" fmla="*/ 153 w 163"/>
                <a:gd name="T33" fmla="*/ 11 h 123"/>
                <a:gd name="T34" fmla="*/ 162 w 163"/>
                <a:gd name="T35" fmla="*/ 22 h 123"/>
                <a:gd name="T36" fmla="*/ 163 w 163"/>
                <a:gd name="T37" fmla="*/ 41 h 123"/>
                <a:gd name="T38" fmla="*/ 163 w 163"/>
                <a:gd name="T39" fmla="*/ 123 h 123"/>
                <a:gd name="T40" fmla="*/ 143 w 163"/>
                <a:gd name="T41" fmla="*/ 123 h 123"/>
                <a:gd name="T42" fmla="*/ 143 w 163"/>
                <a:gd name="T43" fmla="*/ 48 h 123"/>
                <a:gd name="T44" fmla="*/ 143 w 163"/>
                <a:gd name="T45" fmla="*/ 36 h 123"/>
                <a:gd name="T46" fmla="*/ 142 w 163"/>
                <a:gd name="T47" fmla="*/ 31 h 123"/>
                <a:gd name="T48" fmla="*/ 139 w 163"/>
                <a:gd name="T49" fmla="*/ 25 h 123"/>
                <a:gd name="T50" fmla="*/ 134 w 163"/>
                <a:gd name="T51" fmla="*/ 22 h 123"/>
                <a:gd name="T52" fmla="*/ 129 w 163"/>
                <a:gd name="T53" fmla="*/ 19 h 123"/>
                <a:gd name="T54" fmla="*/ 122 w 163"/>
                <a:gd name="T55" fmla="*/ 19 h 123"/>
                <a:gd name="T56" fmla="*/ 110 w 163"/>
                <a:gd name="T57" fmla="*/ 21 h 123"/>
                <a:gd name="T58" fmla="*/ 101 w 163"/>
                <a:gd name="T59" fmla="*/ 28 h 123"/>
                <a:gd name="T60" fmla="*/ 94 w 163"/>
                <a:gd name="T61" fmla="*/ 36 h 123"/>
                <a:gd name="T62" fmla="*/ 93 w 163"/>
                <a:gd name="T63" fmla="*/ 54 h 123"/>
                <a:gd name="T64" fmla="*/ 93 w 163"/>
                <a:gd name="T65" fmla="*/ 123 h 123"/>
                <a:gd name="T66" fmla="*/ 73 w 163"/>
                <a:gd name="T67" fmla="*/ 123 h 123"/>
                <a:gd name="T68" fmla="*/ 73 w 163"/>
                <a:gd name="T69" fmla="*/ 45 h 123"/>
                <a:gd name="T70" fmla="*/ 71 w 163"/>
                <a:gd name="T71" fmla="*/ 34 h 123"/>
                <a:gd name="T72" fmla="*/ 67 w 163"/>
                <a:gd name="T73" fmla="*/ 25 h 123"/>
                <a:gd name="T74" fmla="*/ 61 w 163"/>
                <a:gd name="T75" fmla="*/ 19 h 123"/>
                <a:gd name="T76" fmla="*/ 51 w 163"/>
                <a:gd name="T77" fmla="*/ 19 h 123"/>
                <a:gd name="T78" fmla="*/ 42 w 163"/>
                <a:gd name="T79" fmla="*/ 19 h 123"/>
                <a:gd name="T80" fmla="*/ 35 w 163"/>
                <a:gd name="T81" fmla="*/ 23 h 123"/>
                <a:gd name="T82" fmla="*/ 29 w 163"/>
                <a:gd name="T83" fmla="*/ 28 h 123"/>
                <a:gd name="T84" fmla="*/ 25 w 163"/>
                <a:gd name="T85" fmla="*/ 36 h 123"/>
                <a:gd name="T86" fmla="*/ 22 w 163"/>
                <a:gd name="T87" fmla="*/ 47 h 123"/>
                <a:gd name="T88" fmla="*/ 22 w 163"/>
                <a:gd name="T89" fmla="*/ 61 h 123"/>
                <a:gd name="T90" fmla="*/ 22 w 163"/>
                <a:gd name="T91" fmla="*/ 123 h 123"/>
                <a:gd name="T92" fmla="*/ 0 w 163"/>
                <a:gd name="T9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4" y="2"/>
                  </a:lnTo>
                  <a:lnTo>
                    <a:pt x="55" y="0"/>
                  </a:lnTo>
                  <a:lnTo>
                    <a:pt x="68" y="2"/>
                  </a:lnTo>
                  <a:lnTo>
                    <a:pt x="77" y="6"/>
                  </a:lnTo>
                  <a:lnTo>
                    <a:pt x="85" y="13"/>
                  </a:lnTo>
                  <a:lnTo>
                    <a:pt x="90" y="22"/>
                  </a:lnTo>
                  <a:lnTo>
                    <a:pt x="97" y="12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43" y="3"/>
                  </a:lnTo>
                  <a:lnTo>
                    <a:pt x="153" y="11"/>
                  </a:lnTo>
                  <a:lnTo>
                    <a:pt x="162" y="22"/>
                  </a:lnTo>
                  <a:lnTo>
                    <a:pt x="163" y="41"/>
                  </a:lnTo>
                  <a:lnTo>
                    <a:pt x="163" y="123"/>
                  </a:lnTo>
                  <a:lnTo>
                    <a:pt x="143" y="123"/>
                  </a:lnTo>
                  <a:lnTo>
                    <a:pt x="143" y="48"/>
                  </a:lnTo>
                  <a:lnTo>
                    <a:pt x="143" y="36"/>
                  </a:lnTo>
                  <a:lnTo>
                    <a:pt x="142" y="31"/>
                  </a:lnTo>
                  <a:lnTo>
                    <a:pt x="139" y="25"/>
                  </a:lnTo>
                  <a:lnTo>
                    <a:pt x="134" y="22"/>
                  </a:lnTo>
                  <a:lnTo>
                    <a:pt x="129" y="19"/>
                  </a:lnTo>
                  <a:lnTo>
                    <a:pt x="122" y="19"/>
                  </a:lnTo>
                  <a:lnTo>
                    <a:pt x="110" y="21"/>
                  </a:lnTo>
                  <a:lnTo>
                    <a:pt x="101" y="28"/>
                  </a:lnTo>
                  <a:lnTo>
                    <a:pt x="94" y="36"/>
                  </a:lnTo>
                  <a:lnTo>
                    <a:pt x="93" y="54"/>
                  </a:lnTo>
                  <a:lnTo>
                    <a:pt x="93" y="123"/>
                  </a:lnTo>
                  <a:lnTo>
                    <a:pt x="73" y="123"/>
                  </a:lnTo>
                  <a:lnTo>
                    <a:pt x="73" y="45"/>
                  </a:lnTo>
                  <a:lnTo>
                    <a:pt x="71" y="34"/>
                  </a:lnTo>
                  <a:lnTo>
                    <a:pt x="67" y="25"/>
                  </a:lnTo>
                  <a:lnTo>
                    <a:pt x="61" y="19"/>
                  </a:lnTo>
                  <a:lnTo>
                    <a:pt x="51" y="19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9" y="28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2" y="61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03"/>
            <p:cNvSpPr>
              <a:spLocks noEditPoints="1"/>
            </p:cNvSpPr>
            <p:nvPr/>
          </p:nvSpPr>
          <p:spPr bwMode="auto">
            <a:xfrm>
              <a:off x="2800" y="1524"/>
              <a:ext cx="37" cy="42"/>
            </a:xfrm>
            <a:custGeom>
              <a:avLst/>
              <a:gdLst>
                <a:gd name="T0" fmla="*/ 75 w 111"/>
                <a:gd name="T1" fmla="*/ 117 h 126"/>
                <a:gd name="T2" fmla="*/ 54 w 111"/>
                <a:gd name="T3" fmla="*/ 126 h 126"/>
                <a:gd name="T4" fmla="*/ 23 w 111"/>
                <a:gd name="T5" fmla="*/ 124 h 126"/>
                <a:gd name="T6" fmla="*/ 3 w 111"/>
                <a:gd name="T7" fmla="*/ 106 h 126"/>
                <a:gd name="T8" fmla="*/ 2 w 111"/>
                <a:gd name="T9" fmla="*/ 84 h 126"/>
                <a:gd name="T10" fmla="*/ 9 w 111"/>
                <a:gd name="T11" fmla="*/ 70 h 126"/>
                <a:gd name="T12" fmla="*/ 22 w 111"/>
                <a:gd name="T13" fmla="*/ 59 h 126"/>
                <a:gd name="T14" fmla="*/ 36 w 111"/>
                <a:gd name="T15" fmla="*/ 57 h 126"/>
                <a:gd name="T16" fmla="*/ 71 w 111"/>
                <a:gd name="T17" fmla="*/ 51 h 126"/>
                <a:gd name="T18" fmla="*/ 84 w 111"/>
                <a:gd name="T19" fmla="*/ 44 h 126"/>
                <a:gd name="T20" fmla="*/ 84 w 111"/>
                <a:gd name="T21" fmla="*/ 31 h 126"/>
                <a:gd name="T22" fmla="*/ 70 w 111"/>
                <a:gd name="T23" fmla="*/ 19 h 126"/>
                <a:gd name="T24" fmla="*/ 42 w 111"/>
                <a:gd name="T25" fmla="*/ 19 h 126"/>
                <a:gd name="T26" fmla="*/ 28 w 111"/>
                <a:gd name="T27" fmla="*/ 29 h 126"/>
                <a:gd name="T28" fmla="*/ 5 w 111"/>
                <a:gd name="T29" fmla="*/ 38 h 126"/>
                <a:gd name="T30" fmla="*/ 13 w 111"/>
                <a:gd name="T31" fmla="*/ 18 h 126"/>
                <a:gd name="T32" fmla="*/ 31 w 111"/>
                <a:gd name="T33" fmla="*/ 5 h 126"/>
                <a:gd name="T34" fmla="*/ 58 w 111"/>
                <a:gd name="T35" fmla="*/ 0 h 126"/>
                <a:gd name="T36" fmla="*/ 84 w 111"/>
                <a:gd name="T37" fmla="*/ 5 h 126"/>
                <a:gd name="T38" fmla="*/ 97 w 111"/>
                <a:gd name="T39" fmla="*/ 13 h 126"/>
                <a:gd name="T40" fmla="*/ 104 w 111"/>
                <a:gd name="T41" fmla="*/ 28 h 126"/>
                <a:gd name="T42" fmla="*/ 104 w 111"/>
                <a:gd name="T43" fmla="*/ 47 h 126"/>
                <a:gd name="T44" fmla="*/ 106 w 111"/>
                <a:gd name="T45" fmla="*/ 98 h 126"/>
                <a:gd name="T46" fmla="*/ 108 w 111"/>
                <a:gd name="T47" fmla="*/ 117 h 126"/>
                <a:gd name="T48" fmla="*/ 90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9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6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4 w 111"/>
                <a:gd name="T69" fmla="*/ 83 h 126"/>
                <a:gd name="T70" fmla="*/ 84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5" y="117"/>
                  </a:lnTo>
                  <a:lnTo>
                    <a:pt x="64" y="121"/>
                  </a:lnTo>
                  <a:lnTo>
                    <a:pt x="54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2" y="117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5" y="75"/>
                  </a:lnTo>
                  <a:lnTo>
                    <a:pt x="9" y="70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31" y="58"/>
                  </a:lnTo>
                  <a:lnTo>
                    <a:pt x="36" y="57"/>
                  </a:lnTo>
                  <a:lnTo>
                    <a:pt x="48" y="55"/>
                  </a:lnTo>
                  <a:lnTo>
                    <a:pt x="71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4" y="31"/>
                  </a:lnTo>
                  <a:lnTo>
                    <a:pt x="78" y="25"/>
                  </a:lnTo>
                  <a:lnTo>
                    <a:pt x="70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8" y="29"/>
                  </a:lnTo>
                  <a:lnTo>
                    <a:pt x="25" y="41"/>
                  </a:lnTo>
                  <a:lnTo>
                    <a:pt x="5" y="38"/>
                  </a:lnTo>
                  <a:lnTo>
                    <a:pt x="8" y="26"/>
                  </a:lnTo>
                  <a:lnTo>
                    <a:pt x="13" y="18"/>
                  </a:lnTo>
                  <a:lnTo>
                    <a:pt x="21" y="11"/>
                  </a:lnTo>
                  <a:lnTo>
                    <a:pt x="31" y="5"/>
                  </a:lnTo>
                  <a:lnTo>
                    <a:pt x="44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4" y="5"/>
                  </a:lnTo>
                  <a:lnTo>
                    <a:pt x="93" y="9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4" y="28"/>
                  </a:lnTo>
                  <a:lnTo>
                    <a:pt x="104" y="34"/>
                  </a:lnTo>
                  <a:lnTo>
                    <a:pt x="104" y="47"/>
                  </a:lnTo>
                  <a:lnTo>
                    <a:pt x="104" y="74"/>
                  </a:lnTo>
                  <a:lnTo>
                    <a:pt x="106" y="98"/>
                  </a:lnTo>
                  <a:lnTo>
                    <a:pt x="106" y="108"/>
                  </a:lnTo>
                  <a:lnTo>
                    <a:pt x="108" y="117"/>
                  </a:lnTo>
                  <a:lnTo>
                    <a:pt x="111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4" y="75"/>
                  </a:lnTo>
                  <a:lnTo>
                    <a:pt x="29" y="78"/>
                  </a:lnTo>
                  <a:lnTo>
                    <a:pt x="25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8" y="106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4" y="83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7" name="Freeform 104"/>
            <p:cNvSpPr>
              <a:spLocks noEditPoints="1"/>
            </p:cNvSpPr>
            <p:nvPr/>
          </p:nvSpPr>
          <p:spPr bwMode="auto">
            <a:xfrm>
              <a:off x="2845" y="1524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2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89 w 104"/>
                <a:gd name="T33" fmla="*/ 110 h 169"/>
                <a:gd name="T34" fmla="*/ 78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7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3 w 104"/>
                <a:gd name="T65" fmla="*/ 98 h 169"/>
                <a:gd name="T66" fmla="*/ 82 w 104"/>
                <a:gd name="T67" fmla="*/ 84 h 169"/>
                <a:gd name="T68" fmla="*/ 83 w 104"/>
                <a:gd name="T69" fmla="*/ 62 h 169"/>
                <a:gd name="T70" fmla="*/ 82 w 104"/>
                <a:gd name="T71" fmla="*/ 42 h 169"/>
                <a:gd name="T72" fmla="*/ 73 w 104"/>
                <a:gd name="T73" fmla="*/ 28 h 169"/>
                <a:gd name="T74" fmla="*/ 63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89" y="110"/>
                  </a:lnTo>
                  <a:lnTo>
                    <a:pt x="78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7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3" y="98"/>
                  </a:lnTo>
                  <a:lnTo>
                    <a:pt x="82" y="84"/>
                  </a:lnTo>
                  <a:lnTo>
                    <a:pt x="83" y="62"/>
                  </a:lnTo>
                  <a:lnTo>
                    <a:pt x="82" y="42"/>
                  </a:lnTo>
                  <a:lnTo>
                    <a:pt x="73" y="28"/>
                  </a:lnTo>
                  <a:lnTo>
                    <a:pt x="63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05"/>
            <p:cNvSpPr>
              <a:spLocks noEditPoints="1"/>
            </p:cNvSpPr>
            <p:nvPr/>
          </p:nvSpPr>
          <p:spPr bwMode="auto">
            <a:xfrm>
              <a:off x="2888" y="1524"/>
              <a:ext cx="34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3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91 w 104"/>
                <a:gd name="T33" fmla="*/ 110 h 169"/>
                <a:gd name="T34" fmla="*/ 79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5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9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5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91" y="110"/>
                  </a:lnTo>
                  <a:lnTo>
                    <a:pt x="79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5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5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06"/>
            <p:cNvSpPr>
              <a:spLocks noEditPoints="1"/>
            </p:cNvSpPr>
            <p:nvPr/>
          </p:nvSpPr>
          <p:spPr bwMode="auto">
            <a:xfrm>
              <a:off x="2931" y="1510"/>
              <a:ext cx="7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0" name="Freeform 107"/>
            <p:cNvSpPr>
              <a:spLocks/>
            </p:cNvSpPr>
            <p:nvPr/>
          </p:nvSpPr>
          <p:spPr bwMode="auto">
            <a:xfrm>
              <a:off x="2948" y="1524"/>
              <a:ext cx="32" cy="41"/>
            </a:xfrm>
            <a:custGeom>
              <a:avLst/>
              <a:gdLst>
                <a:gd name="T0" fmla="*/ 0 w 97"/>
                <a:gd name="T1" fmla="*/ 123 h 123"/>
                <a:gd name="T2" fmla="*/ 0 w 97"/>
                <a:gd name="T3" fmla="*/ 3 h 123"/>
                <a:gd name="T4" fmla="*/ 19 w 97"/>
                <a:gd name="T5" fmla="*/ 3 h 123"/>
                <a:gd name="T6" fmla="*/ 19 w 97"/>
                <a:gd name="T7" fmla="*/ 21 h 123"/>
                <a:gd name="T8" fmla="*/ 26 w 97"/>
                <a:gd name="T9" fmla="*/ 12 h 123"/>
                <a:gd name="T10" fmla="*/ 45 w 97"/>
                <a:gd name="T11" fmla="*/ 2 h 123"/>
                <a:gd name="T12" fmla="*/ 56 w 97"/>
                <a:gd name="T13" fmla="*/ 0 h 123"/>
                <a:gd name="T14" fmla="*/ 66 w 97"/>
                <a:gd name="T15" fmla="*/ 2 h 123"/>
                <a:gd name="T16" fmla="*/ 77 w 97"/>
                <a:gd name="T17" fmla="*/ 5 h 123"/>
                <a:gd name="T18" fmla="*/ 85 w 97"/>
                <a:gd name="T19" fmla="*/ 9 h 123"/>
                <a:gd name="T20" fmla="*/ 90 w 97"/>
                <a:gd name="T21" fmla="*/ 15 h 123"/>
                <a:gd name="T22" fmla="*/ 94 w 97"/>
                <a:gd name="T23" fmla="*/ 22 h 123"/>
                <a:gd name="T24" fmla="*/ 97 w 97"/>
                <a:gd name="T25" fmla="*/ 31 h 123"/>
                <a:gd name="T26" fmla="*/ 97 w 97"/>
                <a:gd name="T27" fmla="*/ 38 h 123"/>
                <a:gd name="T28" fmla="*/ 97 w 97"/>
                <a:gd name="T29" fmla="*/ 49 h 123"/>
                <a:gd name="T30" fmla="*/ 97 w 97"/>
                <a:gd name="T31" fmla="*/ 123 h 123"/>
                <a:gd name="T32" fmla="*/ 77 w 97"/>
                <a:gd name="T33" fmla="*/ 123 h 123"/>
                <a:gd name="T34" fmla="*/ 77 w 97"/>
                <a:gd name="T35" fmla="*/ 51 h 123"/>
                <a:gd name="T36" fmla="*/ 77 w 97"/>
                <a:gd name="T37" fmla="*/ 39 h 123"/>
                <a:gd name="T38" fmla="*/ 75 w 97"/>
                <a:gd name="T39" fmla="*/ 32 h 123"/>
                <a:gd name="T40" fmla="*/ 72 w 97"/>
                <a:gd name="T41" fmla="*/ 26 h 123"/>
                <a:gd name="T42" fmla="*/ 66 w 97"/>
                <a:gd name="T43" fmla="*/ 22 h 123"/>
                <a:gd name="T44" fmla="*/ 61 w 97"/>
                <a:gd name="T45" fmla="*/ 19 h 123"/>
                <a:gd name="T46" fmla="*/ 52 w 97"/>
                <a:gd name="T47" fmla="*/ 19 h 123"/>
                <a:gd name="T48" fmla="*/ 41 w 97"/>
                <a:gd name="T49" fmla="*/ 21 h 123"/>
                <a:gd name="T50" fmla="*/ 30 w 97"/>
                <a:gd name="T51" fmla="*/ 26 h 123"/>
                <a:gd name="T52" fmla="*/ 22 w 97"/>
                <a:gd name="T53" fmla="*/ 38 h 123"/>
                <a:gd name="T54" fmla="*/ 20 w 97"/>
                <a:gd name="T55" fmla="*/ 58 h 123"/>
                <a:gd name="T56" fmla="*/ 20 w 97"/>
                <a:gd name="T57" fmla="*/ 123 h 123"/>
                <a:gd name="T58" fmla="*/ 0 w 97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6" y="12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7" y="5"/>
                  </a:lnTo>
                  <a:lnTo>
                    <a:pt x="85" y="9"/>
                  </a:lnTo>
                  <a:lnTo>
                    <a:pt x="90" y="15"/>
                  </a:lnTo>
                  <a:lnTo>
                    <a:pt x="94" y="22"/>
                  </a:lnTo>
                  <a:lnTo>
                    <a:pt x="97" y="31"/>
                  </a:lnTo>
                  <a:lnTo>
                    <a:pt x="97" y="38"/>
                  </a:lnTo>
                  <a:lnTo>
                    <a:pt x="97" y="49"/>
                  </a:lnTo>
                  <a:lnTo>
                    <a:pt x="97" y="123"/>
                  </a:lnTo>
                  <a:lnTo>
                    <a:pt x="77" y="123"/>
                  </a:lnTo>
                  <a:lnTo>
                    <a:pt x="77" y="51"/>
                  </a:lnTo>
                  <a:lnTo>
                    <a:pt x="77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9"/>
                  </a:lnTo>
                  <a:lnTo>
                    <a:pt x="41" y="21"/>
                  </a:lnTo>
                  <a:lnTo>
                    <a:pt x="30" y="26"/>
                  </a:lnTo>
                  <a:lnTo>
                    <a:pt x="22" y="38"/>
                  </a:lnTo>
                  <a:lnTo>
                    <a:pt x="20" y="58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08"/>
            <p:cNvSpPr>
              <a:spLocks noEditPoints="1"/>
            </p:cNvSpPr>
            <p:nvPr/>
          </p:nvSpPr>
          <p:spPr bwMode="auto">
            <a:xfrm>
              <a:off x="2988" y="1524"/>
              <a:ext cx="35" cy="57"/>
            </a:xfrm>
            <a:custGeom>
              <a:avLst/>
              <a:gdLst>
                <a:gd name="T0" fmla="*/ 5 w 105"/>
                <a:gd name="T1" fmla="*/ 133 h 172"/>
                <a:gd name="T2" fmla="*/ 23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5 h 172"/>
                <a:gd name="T10" fmla="*/ 51 w 105"/>
                <a:gd name="T11" fmla="*/ 155 h 172"/>
                <a:gd name="T12" fmla="*/ 64 w 105"/>
                <a:gd name="T13" fmla="*/ 155 h 172"/>
                <a:gd name="T14" fmla="*/ 72 w 105"/>
                <a:gd name="T15" fmla="*/ 149 h 172"/>
                <a:gd name="T16" fmla="*/ 79 w 105"/>
                <a:gd name="T17" fmla="*/ 143 h 172"/>
                <a:gd name="T18" fmla="*/ 84 w 105"/>
                <a:gd name="T19" fmla="*/ 134 h 172"/>
                <a:gd name="T20" fmla="*/ 84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1 w 105"/>
                <a:gd name="T27" fmla="*/ 123 h 172"/>
                <a:gd name="T28" fmla="*/ 52 w 105"/>
                <a:gd name="T29" fmla="*/ 123 h 172"/>
                <a:gd name="T30" fmla="*/ 39 w 105"/>
                <a:gd name="T31" fmla="*/ 123 h 172"/>
                <a:gd name="T32" fmla="*/ 20 w 105"/>
                <a:gd name="T33" fmla="*/ 114 h 172"/>
                <a:gd name="T34" fmla="*/ 13 w 105"/>
                <a:gd name="T35" fmla="*/ 106 h 172"/>
                <a:gd name="T36" fmla="*/ 7 w 105"/>
                <a:gd name="T37" fmla="*/ 97 h 172"/>
                <a:gd name="T38" fmla="*/ 0 w 105"/>
                <a:gd name="T39" fmla="*/ 75 h 172"/>
                <a:gd name="T40" fmla="*/ 0 w 105"/>
                <a:gd name="T41" fmla="*/ 62 h 172"/>
                <a:gd name="T42" fmla="*/ 0 w 105"/>
                <a:gd name="T43" fmla="*/ 47 h 172"/>
                <a:gd name="T44" fmla="*/ 6 w 105"/>
                <a:gd name="T45" fmla="*/ 32 h 172"/>
                <a:gd name="T46" fmla="*/ 13 w 105"/>
                <a:gd name="T47" fmla="*/ 18 h 172"/>
                <a:gd name="T48" fmla="*/ 23 w 105"/>
                <a:gd name="T49" fmla="*/ 9 h 172"/>
                <a:gd name="T50" fmla="*/ 36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1 h 172"/>
                <a:gd name="T58" fmla="*/ 87 w 105"/>
                <a:gd name="T59" fmla="*/ 18 h 172"/>
                <a:gd name="T60" fmla="*/ 87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4 w 105"/>
                <a:gd name="T67" fmla="*/ 133 h 172"/>
                <a:gd name="T68" fmla="*/ 100 w 105"/>
                <a:gd name="T69" fmla="*/ 147 h 172"/>
                <a:gd name="T70" fmla="*/ 92 w 105"/>
                <a:gd name="T71" fmla="*/ 157 h 172"/>
                <a:gd name="T72" fmla="*/ 81 w 105"/>
                <a:gd name="T73" fmla="*/ 165 h 172"/>
                <a:gd name="T74" fmla="*/ 68 w 105"/>
                <a:gd name="T75" fmla="*/ 170 h 172"/>
                <a:gd name="T76" fmla="*/ 51 w 105"/>
                <a:gd name="T77" fmla="*/ 172 h 172"/>
                <a:gd name="T78" fmla="*/ 30 w 105"/>
                <a:gd name="T79" fmla="*/ 170 h 172"/>
                <a:gd name="T80" fmla="*/ 16 w 105"/>
                <a:gd name="T81" fmla="*/ 162 h 172"/>
                <a:gd name="T82" fmla="*/ 10 w 105"/>
                <a:gd name="T83" fmla="*/ 157 h 172"/>
                <a:gd name="T84" fmla="*/ 5 w 105"/>
                <a:gd name="T85" fmla="*/ 143 h 172"/>
                <a:gd name="T86" fmla="*/ 5 w 105"/>
                <a:gd name="T87" fmla="*/ 133 h 172"/>
                <a:gd name="T88" fmla="*/ 20 w 105"/>
                <a:gd name="T89" fmla="*/ 61 h 172"/>
                <a:gd name="T90" fmla="*/ 22 w 105"/>
                <a:gd name="T91" fmla="*/ 83 h 172"/>
                <a:gd name="T92" fmla="*/ 30 w 105"/>
                <a:gd name="T93" fmla="*/ 95 h 172"/>
                <a:gd name="T94" fmla="*/ 41 w 105"/>
                <a:gd name="T95" fmla="*/ 104 h 172"/>
                <a:gd name="T96" fmla="*/ 54 w 105"/>
                <a:gd name="T97" fmla="*/ 107 h 172"/>
                <a:gd name="T98" fmla="*/ 67 w 105"/>
                <a:gd name="T99" fmla="*/ 104 h 172"/>
                <a:gd name="T100" fmla="*/ 77 w 105"/>
                <a:gd name="T101" fmla="*/ 95 h 172"/>
                <a:gd name="T102" fmla="*/ 85 w 105"/>
                <a:gd name="T103" fmla="*/ 83 h 172"/>
                <a:gd name="T104" fmla="*/ 87 w 105"/>
                <a:gd name="T105" fmla="*/ 62 h 172"/>
                <a:gd name="T106" fmla="*/ 85 w 105"/>
                <a:gd name="T107" fmla="*/ 42 h 172"/>
                <a:gd name="T108" fmla="*/ 77 w 105"/>
                <a:gd name="T109" fmla="*/ 29 h 172"/>
                <a:gd name="T110" fmla="*/ 67 w 105"/>
                <a:gd name="T111" fmla="*/ 19 h 172"/>
                <a:gd name="T112" fmla="*/ 54 w 105"/>
                <a:gd name="T113" fmla="*/ 18 h 172"/>
                <a:gd name="T114" fmla="*/ 41 w 105"/>
                <a:gd name="T115" fmla="*/ 19 h 172"/>
                <a:gd name="T116" fmla="*/ 30 w 105"/>
                <a:gd name="T117" fmla="*/ 29 h 172"/>
                <a:gd name="T118" fmla="*/ 22 w 105"/>
                <a:gd name="T119" fmla="*/ 42 h 172"/>
                <a:gd name="T120" fmla="*/ 20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5" y="133"/>
                  </a:moveTo>
                  <a:lnTo>
                    <a:pt x="23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5"/>
                  </a:lnTo>
                  <a:lnTo>
                    <a:pt x="51" y="155"/>
                  </a:lnTo>
                  <a:lnTo>
                    <a:pt x="64" y="155"/>
                  </a:lnTo>
                  <a:lnTo>
                    <a:pt x="72" y="149"/>
                  </a:lnTo>
                  <a:lnTo>
                    <a:pt x="79" y="143"/>
                  </a:lnTo>
                  <a:lnTo>
                    <a:pt x="84" y="134"/>
                  </a:lnTo>
                  <a:lnTo>
                    <a:pt x="84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1" y="123"/>
                  </a:lnTo>
                  <a:lnTo>
                    <a:pt x="52" y="123"/>
                  </a:lnTo>
                  <a:lnTo>
                    <a:pt x="39" y="123"/>
                  </a:lnTo>
                  <a:lnTo>
                    <a:pt x="20" y="114"/>
                  </a:lnTo>
                  <a:lnTo>
                    <a:pt x="13" y="106"/>
                  </a:lnTo>
                  <a:lnTo>
                    <a:pt x="7" y="97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47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1"/>
                  </a:lnTo>
                  <a:lnTo>
                    <a:pt x="87" y="18"/>
                  </a:lnTo>
                  <a:lnTo>
                    <a:pt x="87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4" y="133"/>
                  </a:lnTo>
                  <a:lnTo>
                    <a:pt x="100" y="147"/>
                  </a:lnTo>
                  <a:lnTo>
                    <a:pt x="92" y="157"/>
                  </a:lnTo>
                  <a:lnTo>
                    <a:pt x="81" y="165"/>
                  </a:lnTo>
                  <a:lnTo>
                    <a:pt x="68" y="170"/>
                  </a:lnTo>
                  <a:lnTo>
                    <a:pt x="51" y="172"/>
                  </a:lnTo>
                  <a:lnTo>
                    <a:pt x="30" y="170"/>
                  </a:lnTo>
                  <a:lnTo>
                    <a:pt x="16" y="162"/>
                  </a:lnTo>
                  <a:lnTo>
                    <a:pt x="10" y="157"/>
                  </a:lnTo>
                  <a:lnTo>
                    <a:pt x="5" y="143"/>
                  </a:lnTo>
                  <a:lnTo>
                    <a:pt x="5" y="133"/>
                  </a:lnTo>
                  <a:close/>
                  <a:moveTo>
                    <a:pt x="20" y="61"/>
                  </a:moveTo>
                  <a:lnTo>
                    <a:pt x="22" y="83"/>
                  </a:lnTo>
                  <a:lnTo>
                    <a:pt x="30" y="95"/>
                  </a:lnTo>
                  <a:lnTo>
                    <a:pt x="41" y="104"/>
                  </a:lnTo>
                  <a:lnTo>
                    <a:pt x="54" y="107"/>
                  </a:lnTo>
                  <a:lnTo>
                    <a:pt x="67" y="104"/>
                  </a:lnTo>
                  <a:lnTo>
                    <a:pt x="77" y="95"/>
                  </a:lnTo>
                  <a:lnTo>
                    <a:pt x="85" y="83"/>
                  </a:lnTo>
                  <a:lnTo>
                    <a:pt x="87" y="62"/>
                  </a:lnTo>
                  <a:lnTo>
                    <a:pt x="85" y="42"/>
                  </a:lnTo>
                  <a:lnTo>
                    <a:pt x="77" y="29"/>
                  </a:lnTo>
                  <a:lnTo>
                    <a:pt x="67" y="19"/>
                  </a:lnTo>
                  <a:lnTo>
                    <a:pt x="54" y="18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09"/>
            <p:cNvSpPr>
              <a:spLocks/>
            </p:cNvSpPr>
            <p:nvPr/>
          </p:nvSpPr>
          <p:spPr bwMode="auto">
            <a:xfrm>
              <a:off x="3033" y="1509"/>
              <a:ext cx="18" cy="72"/>
            </a:xfrm>
            <a:custGeom>
              <a:avLst/>
              <a:gdLst>
                <a:gd name="T0" fmla="*/ 15 w 55"/>
                <a:gd name="T1" fmla="*/ 216 h 216"/>
                <a:gd name="T2" fmla="*/ 0 w 55"/>
                <a:gd name="T3" fmla="*/ 216 h 216"/>
                <a:gd name="T4" fmla="*/ 16 w 55"/>
                <a:gd name="T5" fmla="*/ 188 h 216"/>
                <a:gd name="T6" fmla="*/ 33 w 55"/>
                <a:gd name="T7" fmla="*/ 135 h 216"/>
                <a:gd name="T8" fmla="*/ 35 w 55"/>
                <a:gd name="T9" fmla="*/ 108 h 216"/>
                <a:gd name="T10" fmla="*/ 33 w 55"/>
                <a:gd name="T11" fmla="*/ 86 h 216"/>
                <a:gd name="T12" fmla="*/ 29 w 55"/>
                <a:gd name="T13" fmla="*/ 66 h 216"/>
                <a:gd name="T14" fmla="*/ 25 w 55"/>
                <a:gd name="T15" fmla="*/ 49 h 216"/>
                <a:gd name="T16" fmla="*/ 19 w 55"/>
                <a:gd name="T17" fmla="*/ 33 h 216"/>
                <a:gd name="T18" fmla="*/ 13 w 55"/>
                <a:gd name="T19" fmla="*/ 21 h 216"/>
                <a:gd name="T20" fmla="*/ 0 w 55"/>
                <a:gd name="T21" fmla="*/ 0 h 216"/>
                <a:gd name="T22" fmla="*/ 15 w 55"/>
                <a:gd name="T23" fmla="*/ 0 h 216"/>
                <a:gd name="T24" fmla="*/ 35 w 55"/>
                <a:gd name="T25" fmla="*/ 27 h 216"/>
                <a:gd name="T26" fmla="*/ 46 w 55"/>
                <a:gd name="T27" fmla="*/ 56 h 216"/>
                <a:gd name="T28" fmla="*/ 54 w 55"/>
                <a:gd name="T29" fmla="*/ 82 h 216"/>
                <a:gd name="T30" fmla="*/ 55 w 55"/>
                <a:gd name="T31" fmla="*/ 108 h 216"/>
                <a:gd name="T32" fmla="*/ 54 w 55"/>
                <a:gd name="T33" fmla="*/ 138 h 216"/>
                <a:gd name="T34" fmla="*/ 43 w 55"/>
                <a:gd name="T35" fmla="*/ 167 h 216"/>
                <a:gd name="T36" fmla="*/ 30 w 55"/>
                <a:gd name="T37" fmla="*/ 193 h 216"/>
                <a:gd name="T38" fmla="*/ 15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5" y="216"/>
                  </a:moveTo>
                  <a:lnTo>
                    <a:pt x="0" y="216"/>
                  </a:lnTo>
                  <a:lnTo>
                    <a:pt x="16" y="188"/>
                  </a:lnTo>
                  <a:lnTo>
                    <a:pt x="33" y="135"/>
                  </a:lnTo>
                  <a:lnTo>
                    <a:pt x="35" y="108"/>
                  </a:lnTo>
                  <a:lnTo>
                    <a:pt x="33" y="86"/>
                  </a:lnTo>
                  <a:lnTo>
                    <a:pt x="29" y="66"/>
                  </a:lnTo>
                  <a:lnTo>
                    <a:pt x="25" y="49"/>
                  </a:lnTo>
                  <a:lnTo>
                    <a:pt x="19" y="33"/>
                  </a:lnTo>
                  <a:lnTo>
                    <a:pt x="13" y="2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35" y="27"/>
                  </a:lnTo>
                  <a:lnTo>
                    <a:pt x="46" y="56"/>
                  </a:lnTo>
                  <a:lnTo>
                    <a:pt x="54" y="82"/>
                  </a:lnTo>
                  <a:lnTo>
                    <a:pt x="55" y="108"/>
                  </a:lnTo>
                  <a:lnTo>
                    <a:pt x="54" y="138"/>
                  </a:lnTo>
                  <a:lnTo>
                    <a:pt x="43" y="167"/>
                  </a:lnTo>
                  <a:lnTo>
                    <a:pt x="30" y="193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Line 110"/>
            <p:cNvSpPr>
              <a:spLocks noChangeShapeType="1"/>
            </p:cNvSpPr>
            <p:nvPr/>
          </p:nvSpPr>
          <p:spPr bwMode="auto">
            <a:xfrm flipV="1">
              <a:off x="3204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11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12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6" name="Line 113"/>
            <p:cNvSpPr>
              <a:spLocks noChangeShapeType="1"/>
            </p:cNvSpPr>
            <p:nvPr/>
          </p:nvSpPr>
          <p:spPr bwMode="auto">
            <a:xfrm flipH="1" flipV="1">
              <a:off x="2283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14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15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16"/>
            <p:cNvSpPr>
              <a:spLocks/>
            </p:cNvSpPr>
            <p:nvPr/>
          </p:nvSpPr>
          <p:spPr bwMode="auto">
            <a:xfrm>
              <a:off x="2354" y="2075"/>
              <a:ext cx="33" cy="45"/>
            </a:xfrm>
            <a:custGeom>
              <a:avLst/>
              <a:gdLst>
                <a:gd name="T0" fmla="*/ 101 w 101"/>
                <a:gd name="T1" fmla="*/ 9 h 133"/>
                <a:gd name="T2" fmla="*/ 101 w 101"/>
                <a:gd name="T3" fmla="*/ 28 h 133"/>
                <a:gd name="T4" fmla="*/ 91 w 101"/>
                <a:gd name="T5" fmla="*/ 24 h 133"/>
                <a:gd name="T6" fmla="*/ 82 w 101"/>
                <a:gd name="T7" fmla="*/ 21 h 133"/>
                <a:gd name="T8" fmla="*/ 73 w 101"/>
                <a:gd name="T9" fmla="*/ 19 h 133"/>
                <a:gd name="T10" fmla="*/ 65 w 101"/>
                <a:gd name="T11" fmla="*/ 18 h 133"/>
                <a:gd name="T12" fmla="*/ 55 w 101"/>
                <a:gd name="T13" fmla="*/ 19 h 133"/>
                <a:gd name="T14" fmla="*/ 39 w 101"/>
                <a:gd name="T15" fmla="*/ 25 h 133"/>
                <a:gd name="T16" fmla="*/ 33 w 101"/>
                <a:gd name="T17" fmla="*/ 31 h 133"/>
                <a:gd name="T18" fmla="*/ 24 w 101"/>
                <a:gd name="T19" fmla="*/ 45 h 133"/>
                <a:gd name="T20" fmla="*/ 23 w 101"/>
                <a:gd name="T21" fmla="*/ 67 h 133"/>
                <a:gd name="T22" fmla="*/ 24 w 101"/>
                <a:gd name="T23" fmla="*/ 88 h 133"/>
                <a:gd name="T24" fmla="*/ 33 w 101"/>
                <a:gd name="T25" fmla="*/ 103 h 133"/>
                <a:gd name="T26" fmla="*/ 39 w 101"/>
                <a:gd name="T27" fmla="*/ 109 h 133"/>
                <a:gd name="T28" fmla="*/ 55 w 101"/>
                <a:gd name="T29" fmla="*/ 114 h 133"/>
                <a:gd name="T30" fmla="*/ 65 w 101"/>
                <a:gd name="T31" fmla="*/ 116 h 133"/>
                <a:gd name="T32" fmla="*/ 73 w 101"/>
                <a:gd name="T33" fmla="*/ 114 h 133"/>
                <a:gd name="T34" fmla="*/ 82 w 101"/>
                <a:gd name="T35" fmla="*/ 113 h 133"/>
                <a:gd name="T36" fmla="*/ 91 w 101"/>
                <a:gd name="T37" fmla="*/ 110 h 133"/>
                <a:gd name="T38" fmla="*/ 101 w 101"/>
                <a:gd name="T39" fmla="*/ 106 h 133"/>
                <a:gd name="T40" fmla="*/ 101 w 101"/>
                <a:gd name="T41" fmla="*/ 124 h 133"/>
                <a:gd name="T42" fmla="*/ 91 w 101"/>
                <a:gd name="T43" fmla="*/ 129 h 133"/>
                <a:gd name="T44" fmla="*/ 82 w 101"/>
                <a:gd name="T45" fmla="*/ 132 h 133"/>
                <a:gd name="T46" fmla="*/ 73 w 101"/>
                <a:gd name="T47" fmla="*/ 133 h 133"/>
                <a:gd name="T48" fmla="*/ 62 w 101"/>
                <a:gd name="T49" fmla="*/ 133 h 133"/>
                <a:gd name="T50" fmla="*/ 49 w 101"/>
                <a:gd name="T51" fmla="*/ 132 h 133"/>
                <a:gd name="T52" fmla="*/ 26 w 101"/>
                <a:gd name="T53" fmla="*/ 123 h 133"/>
                <a:gd name="T54" fmla="*/ 17 w 101"/>
                <a:gd name="T55" fmla="*/ 116 h 133"/>
                <a:gd name="T56" fmla="*/ 10 w 101"/>
                <a:gd name="T57" fmla="*/ 106 h 133"/>
                <a:gd name="T58" fmla="*/ 1 w 101"/>
                <a:gd name="T59" fmla="*/ 81 h 133"/>
                <a:gd name="T60" fmla="*/ 0 w 101"/>
                <a:gd name="T61" fmla="*/ 67 h 133"/>
                <a:gd name="T62" fmla="*/ 1 w 101"/>
                <a:gd name="T63" fmla="*/ 52 h 133"/>
                <a:gd name="T64" fmla="*/ 10 w 101"/>
                <a:gd name="T65" fmla="*/ 28 h 133"/>
                <a:gd name="T66" fmla="*/ 17 w 101"/>
                <a:gd name="T67" fmla="*/ 18 h 133"/>
                <a:gd name="T68" fmla="*/ 26 w 101"/>
                <a:gd name="T69" fmla="*/ 11 h 133"/>
                <a:gd name="T70" fmla="*/ 49 w 101"/>
                <a:gd name="T71" fmla="*/ 2 h 133"/>
                <a:gd name="T72" fmla="*/ 63 w 101"/>
                <a:gd name="T73" fmla="*/ 0 h 133"/>
                <a:gd name="T74" fmla="*/ 73 w 101"/>
                <a:gd name="T75" fmla="*/ 0 h 133"/>
                <a:gd name="T76" fmla="*/ 82 w 101"/>
                <a:gd name="T77" fmla="*/ 2 h 133"/>
                <a:gd name="T78" fmla="*/ 92 w 101"/>
                <a:gd name="T79" fmla="*/ 5 h 133"/>
                <a:gd name="T80" fmla="*/ 101 w 101"/>
                <a:gd name="T81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33">
                  <a:moveTo>
                    <a:pt x="101" y="9"/>
                  </a:moveTo>
                  <a:lnTo>
                    <a:pt x="101" y="28"/>
                  </a:lnTo>
                  <a:lnTo>
                    <a:pt x="91" y="24"/>
                  </a:lnTo>
                  <a:lnTo>
                    <a:pt x="82" y="21"/>
                  </a:lnTo>
                  <a:lnTo>
                    <a:pt x="73" y="19"/>
                  </a:lnTo>
                  <a:lnTo>
                    <a:pt x="65" y="18"/>
                  </a:lnTo>
                  <a:lnTo>
                    <a:pt x="55" y="19"/>
                  </a:lnTo>
                  <a:lnTo>
                    <a:pt x="39" y="25"/>
                  </a:lnTo>
                  <a:lnTo>
                    <a:pt x="33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3" y="103"/>
                  </a:lnTo>
                  <a:lnTo>
                    <a:pt x="39" y="109"/>
                  </a:lnTo>
                  <a:lnTo>
                    <a:pt x="55" y="114"/>
                  </a:lnTo>
                  <a:lnTo>
                    <a:pt x="65" y="116"/>
                  </a:lnTo>
                  <a:lnTo>
                    <a:pt x="73" y="114"/>
                  </a:lnTo>
                  <a:lnTo>
                    <a:pt x="82" y="113"/>
                  </a:lnTo>
                  <a:lnTo>
                    <a:pt x="91" y="110"/>
                  </a:lnTo>
                  <a:lnTo>
                    <a:pt x="101" y="106"/>
                  </a:lnTo>
                  <a:lnTo>
                    <a:pt x="101" y="124"/>
                  </a:lnTo>
                  <a:lnTo>
                    <a:pt x="91" y="129"/>
                  </a:lnTo>
                  <a:lnTo>
                    <a:pt x="82" y="132"/>
                  </a:lnTo>
                  <a:lnTo>
                    <a:pt x="73" y="133"/>
                  </a:lnTo>
                  <a:lnTo>
                    <a:pt x="62" y="133"/>
                  </a:lnTo>
                  <a:lnTo>
                    <a:pt x="49" y="132"/>
                  </a:lnTo>
                  <a:lnTo>
                    <a:pt x="26" y="123"/>
                  </a:lnTo>
                  <a:lnTo>
                    <a:pt x="17" y="116"/>
                  </a:lnTo>
                  <a:lnTo>
                    <a:pt x="10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10" y="28"/>
                  </a:lnTo>
                  <a:lnTo>
                    <a:pt x="17" y="18"/>
                  </a:lnTo>
                  <a:lnTo>
                    <a:pt x="26" y="11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73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10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0" name="Freeform 117"/>
            <p:cNvSpPr>
              <a:spLocks noEditPoints="1"/>
            </p:cNvSpPr>
            <p:nvPr/>
          </p:nvSpPr>
          <p:spPr bwMode="auto">
            <a:xfrm>
              <a:off x="2396" y="2075"/>
              <a:ext cx="39" cy="45"/>
            </a:xfrm>
            <a:custGeom>
              <a:avLst/>
              <a:gdLst>
                <a:gd name="T0" fmla="*/ 59 w 117"/>
                <a:gd name="T1" fmla="*/ 18 h 133"/>
                <a:gd name="T2" fmla="*/ 50 w 117"/>
                <a:gd name="T3" fmla="*/ 19 h 133"/>
                <a:gd name="T4" fmla="*/ 37 w 117"/>
                <a:gd name="T5" fmla="*/ 25 h 133"/>
                <a:gd name="T6" fmla="*/ 32 w 117"/>
                <a:gd name="T7" fmla="*/ 31 h 133"/>
                <a:gd name="T8" fmla="*/ 24 w 117"/>
                <a:gd name="T9" fmla="*/ 45 h 133"/>
                <a:gd name="T10" fmla="*/ 23 w 117"/>
                <a:gd name="T11" fmla="*/ 67 h 133"/>
                <a:gd name="T12" fmla="*/ 24 w 117"/>
                <a:gd name="T13" fmla="*/ 88 h 133"/>
                <a:gd name="T14" fmla="*/ 32 w 117"/>
                <a:gd name="T15" fmla="*/ 103 h 133"/>
                <a:gd name="T16" fmla="*/ 37 w 117"/>
                <a:gd name="T17" fmla="*/ 109 h 133"/>
                <a:gd name="T18" fmla="*/ 50 w 117"/>
                <a:gd name="T19" fmla="*/ 114 h 133"/>
                <a:gd name="T20" fmla="*/ 59 w 117"/>
                <a:gd name="T21" fmla="*/ 116 h 133"/>
                <a:gd name="T22" fmla="*/ 66 w 117"/>
                <a:gd name="T23" fmla="*/ 114 h 133"/>
                <a:gd name="T24" fmla="*/ 79 w 117"/>
                <a:gd name="T25" fmla="*/ 109 h 133"/>
                <a:gd name="T26" fmla="*/ 85 w 117"/>
                <a:gd name="T27" fmla="*/ 103 h 133"/>
                <a:gd name="T28" fmla="*/ 92 w 117"/>
                <a:gd name="T29" fmla="*/ 88 h 133"/>
                <a:gd name="T30" fmla="*/ 95 w 117"/>
                <a:gd name="T31" fmla="*/ 67 h 133"/>
                <a:gd name="T32" fmla="*/ 92 w 117"/>
                <a:gd name="T33" fmla="*/ 47 h 133"/>
                <a:gd name="T34" fmla="*/ 85 w 117"/>
                <a:gd name="T35" fmla="*/ 31 h 133"/>
                <a:gd name="T36" fmla="*/ 79 w 117"/>
                <a:gd name="T37" fmla="*/ 25 h 133"/>
                <a:gd name="T38" fmla="*/ 66 w 117"/>
                <a:gd name="T39" fmla="*/ 19 h 133"/>
                <a:gd name="T40" fmla="*/ 59 w 117"/>
                <a:gd name="T41" fmla="*/ 18 h 133"/>
                <a:gd name="T42" fmla="*/ 59 w 117"/>
                <a:gd name="T43" fmla="*/ 0 h 133"/>
                <a:gd name="T44" fmla="*/ 72 w 117"/>
                <a:gd name="T45" fmla="*/ 2 h 133"/>
                <a:gd name="T46" fmla="*/ 92 w 117"/>
                <a:gd name="T47" fmla="*/ 11 h 133"/>
                <a:gd name="T48" fmla="*/ 101 w 117"/>
                <a:gd name="T49" fmla="*/ 18 h 133"/>
                <a:gd name="T50" fmla="*/ 108 w 117"/>
                <a:gd name="T51" fmla="*/ 28 h 133"/>
                <a:gd name="T52" fmla="*/ 115 w 117"/>
                <a:gd name="T53" fmla="*/ 52 h 133"/>
                <a:gd name="T54" fmla="*/ 117 w 117"/>
                <a:gd name="T55" fmla="*/ 67 h 133"/>
                <a:gd name="T56" fmla="*/ 115 w 117"/>
                <a:gd name="T57" fmla="*/ 81 h 133"/>
                <a:gd name="T58" fmla="*/ 108 w 117"/>
                <a:gd name="T59" fmla="*/ 106 h 133"/>
                <a:gd name="T60" fmla="*/ 101 w 117"/>
                <a:gd name="T61" fmla="*/ 116 h 133"/>
                <a:gd name="T62" fmla="*/ 92 w 117"/>
                <a:gd name="T63" fmla="*/ 123 h 133"/>
                <a:gd name="T64" fmla="*/ 72 w 117"/>
                <a:gd name="T65" fmla="*/ 132 h 133"/>
                <a:gd name="T66" fmla="*/ 59 w 117"/>
                <a:gd name="T67" fmla="*/ 133 h 133"/>
                <a:gd name="T68" fmla="*/ 46 w 117"/>
                <a:gd name="T69" fmla="*/ 132 h 133"/>
                <a:gd name="T70" fmla="*/ 24 w 117"/>
                <a:gd name="T71" fmla="*/ 123 h 133"/>
                <a:gd name="T72" fmla="*/ 16 w 117"/>
                <a:gd name="T73" fmla="*/ 116 h 133"/>
                <a:gd name="T74" fmla="*/ 8 w 117"/>
                <a:gd name="T75" fmla="*/ 106 h 133"/>
                <a:gd name="T76" fmla="*/ 1 w 117"/>
                <a:gd name="T77" fmla="*/ 81 h 133"/>
                <a:gd name="T78" fmla="*/ 0 w 117"/>
                <a:gd name="T79" fmla="*/ 67 h 133"/>
                <a:gd name="T80" fmla="*/ 1 w 117"/>
                <a:gd name="T81" fmla="*/ 52 h 133"/>
                <a:gd name="T82" fmla="*/ 8 w 117"/>
                <a:gd name="T83" fmla="*/ 28 h 133"/>
                <a:gd name="T84" fmla="*/ 16 w 117"/>
                <a:gd name="T85" fmla="*/ 18 h 133"/>
                <a:gd name="T86" fmla="*/ 24 w 117"/>
                <a:gd name="T87" fmla="*/ 11 h 133"/>
                <a:gd name="T88" fmla="*/ 46 w 117"/>
                <a:gd name="T89" fmla="*/ 2 h 133"/>
                <a:gd name="T90" fmla="*/ 59 w 117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" h="133">
                  <a:moveTo>
                    <a:pt x="59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2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2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9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5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9" y="18"/>
                  </a:lnTo>
                  <a:close/>
                  <a:moveTo>
                    <a:pt x="59" y="0"/>
                  </a:moveTo>
                  <a:lnTo>
                    <a:pt x="72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7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2" y="132"/>
                  </a:lnTo>
                  <a:lnTo>
                    <a:pt x="59" y="133"/>
                  </a:lnTo>
                  <a:lnTo>
                    <a:pt x="46" y="132"/>
                  </a:lnTo>
                  <a:lnTo>
                    <a:pt x="24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4" y="11"/>
                  </a:lnTo>
                  <a:lnTo>
                    <a:pt x="46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18"/>
            <p:cNvSpPr>
              <a:spLocks/>
            </p:cNvSpPr>
            <p:nvPr/>
          </p:nvSpPr>
          <p:spPr bwMode="auto">
            <a:xfrm>
              <a:off x="2446" y="2075"/>
              <a:ext cx="61" cy="44"/>
            </a:xfrm>
            <a:custGeom>
              <a:avLst/>
              <a:gdLst>
                <a:gd name="T0" fmla="*/ 99 w 184"/>
                <a:gd name="T1" fmla="*/ 28 h 130"/>
                <a:gd name="T2" fmla="*/ 106 w 184"/>
                <a:gd name="T3" fmla="*/ 15 h 130"/>
                <a:gd name="T4" fmla="*/ 118 w 184"/>
                <a:gd name="T5" fmla="*/ 8 h 130"/>
                <a:gd name="T6" fmla="*/ 129 w 184"/>
                <a:gd name="T7" fmla="*/ 2 h 130"/>
                <a:gd name="T8" fmla="*/ 142 w 184"/>
                <a:gd name="T9" fmla="*/ 0 h 130"/>
                <a:gd name="T10" fmla="*/ 152 w 184"/>
                <a:gd name="T11" fmla="*/ 0 h 130"/>
                <a:gd name="T12" fmla="*/ 167 w 184"/>
                <a:gd name="T13" fmla="*/ 8 h 130"/>
                <a:gd name="T14" fmla="*/ 173 w 184"/>
                <a:gd name="T15" fmla="*/ 15 h 130"/>
                <a:gd name="T16" fmla="*/ 181 w 184"/>
                <a:gd name="T17" fmla="*/ 31 h 130"/>
                <a:gd name="T18" fmla="*/ 184 w 184"/>
                <a:gd name="T19" fmla="*/ 54 h 130"/>
                <a:gd name="T20" fmla="*/ 184 w 184"/>
                <a:gd name="T21" fmla="*/ 130 h 130"/>
                <a:gd name="T22" fmla="*/ 162 w 184"/>
                <a:gd name="T23" fmla="*/ 130 h 130"/>
                <a:gd name="T24" fmla="*/ 162 w 184"/>
                <a:gd name="T25" fmla="*/ 54 h 130"/>
                <a:gd name="T26" fmla="*/ 162 w 184"/>
                <a:gd name="T27" fmla="*/ 38 h 130"/>
                <a:gd name="T28" fmla="*/ 157 w 184"/>
                <a:gd name="T29" fmla="*/ 28 h 130"/>
                <a:gd name="T30" fmla="*/ 150 w 184"/>
                <a:gd name="T31" fmla="*/ 21 h 130"/>
                <a:gd name="T32" fmla="*/ 137 w 184"/>
                <a:gd name="T33" fmla="*/ 19 h 130"/>
                <a:gd name="T34" fmla="*/ 122 w 184"/>
                <a:gd name="T35" fmla="*/ 21 h 130"/>
                <a:gd name="T36" fmla="*/ 112 w 184"/>
                <a:gd name="T37" fmla="*/ 29 h 130"/>
                <a:gd name="T38" fmla="*/ 103 w 184"/>
                <a:gd name="T39" fmla="*/ 41 h 130"/>
                <a:gd name="T40" fmla="*/ 102 w 184"/>
                <a:gd name="T41" fmla="*/ 58 h 130"/>
                <a:gd name="T42" fmla="*/ 102 w 184"/>
                <a:gd name="T43" fmla="*/ 130 h 130"/>
                <a:gd name="T44" fmla="*/ 82 w 184"/>
                <a:gd name="T45" fmla="*/ 130 h 130"/>
                <a:gd name="T46" fmla="*/ 82 w 184"/>
                <a:gd name="T47" fmla="*/ 54 h 130"/>
                <a:gd name="T48" fmla="*/ 80 w 184"/>
                <a:gd name="T49" fmla="*/ 38 h 130"/>
                <a:gd name="T50" fmla="*/ 75 w 184"/>
                <a:gd name="T51" fmla="*/ 28 h 130"/>
                <a:gd name="T52" fmla="*/ 67 w 184"/>
                <a:gd name="T53" fmla="*/ 21 h 130"/>
                <a:gd name="T54" fmla="*/ 54 w 184"/>
                <a:gd name="T55" fmla="*/ 19 h 130"/>
                <a:gd name="T56" fmla="*/ 40 w 184"/>
                <a:gd name="T57" fmla="*/ 21 h 130"/>
                <a:gd name="T58" fmla="*/ 30 w 184"/>
                <a:gd name="T59" fmla="*/ 29 h 130"/>
                <a:gd name="T60" fmla="*/ 23 w 184"/>
                <a:gd name="T61" fmla="*/ 41 h 130"/>
                <a:gd name="T62" fmla="*/ 20 w 184"/>
                <a:gd name="T63" fmla="*/ 58 h 130"/>
                <a:gd name="T64" fmla="*/ 20 w 184"/>
                <a:gd name="T65" fmla="*/ 130 h 130"/>
                <a:gd name="T66" fmla="*/ 0 w 184"/>
                <a:gd name="T67" fmla="*/ 130 h 130"/>
                <a:gd name="T68" fmla="*/ 0 w 184"/>
                <a:gd name="T69" fmla="*/ 3 h 130"/>
                <a:gd name="T70" fmla="*/ 20 w 184"/>
                <a:gd name="T71" fmla="*/ 3 h 130"/>
                <a:gd name="T72" fmla="*/ 20 w 184"/>
                <a:gd name="T73" fmla="*/ 24 h 130"/>
                <a:gd name="T74" fmla="*/ 28 w 184"/>
                <a:gd name="T75" fmla="*/ 12 h 130"/>
                <a:gd name="T76" fmla="*/ 37 w 184"/>
                <a:gd name="T77" fmla="*/ 6 h 130"/>
                <a:gd name="T78" fmla="*/ 49 w 184"/>
                <a:gd name="T79" fmla="*/ 2 h 130"/>
                <a:gd name="T80" fmla="*/ 62 w 184"/>
                <a:gd name="T81" fmla="*/ 0 h 130"/>
                <a:gd name="T82" fmla="*/ 75 w 184"/>
                <a:gd name="T83" fmla="*/ 2 h 130"/>
                <a:gd name="T84" fmla="*/ 85 w 184"/>
                <a:gd name="T85" fmla="*/ 8 h 130"/>
                <a:gd name="T86" fmla="*/ 93 w 184"/>
                <a:gd name="T87" fmla="*/ 15 h 130"/>
                <a:gd name="T88" fmla="*/ 99 w 184"/>
                <a:gd name="T89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30">
                  <a:moveTo>
                    <a:pt x="99" y="28"/>
                  </a:moveTo>
                  <a:lnTo>
                    <a:pt x="106" y="15"/>
                  </a:lnTo>
                  <a:lnTo>
                    <a:pt x="118" y="8"/>
                  </a:lnTo>
                  <a:lnTo>
                    <a:pt x="129" y="2"/>
                  </a:lnTo>
                  <a:lnTo>
                    <a:pt x="142" y="0"/>
                  </a:lnTo>
                  <a:lnTo>
                    <a:pt x="152" y="0"/>
                  </a:lnTo>
                  <a:lnTo>
                    <a:pt x="167" y="8"/>
                  </a:lnTo>
                  <a:lnTo>
                    <a:pt x="173" y="15"/>
                  </a:lnTo>
                  <a:lnTo>
                    <a:pt x="181" y="31"/>
                  </a:lnTo>
                  <a:lnTo>
                    <a:pt x="184" y="54"/>
                  </a:lnTo>
                  <a:lnTo>
                    <a:pt x="184" y="130"/>
                  </a:lnTo>
                  <a:lnTo>
                    <a:pt x="162" y="130"/>
                  </a:lnTo>
                  <a:lnTo>
                    <a:pt x="162" y="54"/>
                  </a:lnTo>
                  <a:lnTo>
                    <a:pt x="162" y="38"/>
                  </a:lnTo>
                  <a:lnTo>
                    <a:pt x="157" y="28"/>
                  </a:lnTo>
                  <a:lnTo>
                    <a:pt x="150" y="21"/>
                  </a:lnTo>
                  <a:lnTo>
                    <a:pt x="137" y="19"/>
                  </a:lnTo>
                  <a:lnTo>
                    <a:pt x="122" y="21"/>
                  </a:lnTo>
                  <a:lnTo>
                    <a:pt x="112" y="29"/>
                  </a:lnTo>
                  <a:lnTo>
                    <a:pt x="103" y="41"/>
                  </a:lnTo>
                  <a:lnTo>
                    <a:pt x="102" y="58"/>
                  </a:lnTo>
                  <a:lnTo>
                    <a:pt x="102" y="130"/>
                  </a:lnTo>
                  <a:lnTo>
                    <a:pt x="82" y="130"/>
                  </a:lnTo>
                  <a:lnTo>
                    <a:pt x="82" y="54"/>
                  </a:lnTo>
                  <a:lnTo>
                    <a:pt x="80" y="38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4" y="19"/>
                  </a:lnTo>
                  <a:lnTo>
                    <a:pt x="40" y="21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58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8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5" y="2"/>
                  </a:lnTo>
                  <a:lnTo>
                    <a:pt x="85" y="8"/>
                  </a:lnTo>
                  <a:lnTo>
                    <a:pt x="93" y="15"/>
                  </a:lnTo>
                  <a:lnTo>
                    <a:pt x="99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19"/>
            <p:cNvSpPr>
              <a:spLocks noEditPoints="1"/>
            </p:cNvSpPr>
            <p:nvPr/>
          </p:nvSpPr>
          <p:spPr bwMode="auto">
            <a:xfrm>
              <a:off x="2521" y="2075"/>
              <a:ext cx="37" cy="60"/>
            </a:xfrm>
            <a:custGeom>
              <a:avLst/>
              <a:gdLst>
                <a:gd name="T0" fmla="*/ 21 w 113"/>
                <a:gd name="T1" fmla="*/ 111 h 178"/>
                <a:gd name="T2" fmla="*/ 21 w 113"/>
                <a:gd name="T3" fmla="*/ 178 h 178"/>
                <a:gd name="T4" fmla="*/ 0 w 113"/>
                <a:gd name="T5" fmla="*/ 178 h 178"/>
                <a:gd name="T6" fmla="*/ 0 w 113"/>
                <a:gd name="T7" fmla="*/ 3 h 178"/>
                <a:gd name="T8" fmla="*/ 21 w 113"/>
                <a:gd name="T9" fmla="*/ 3 h 178"/>
                <a:gd name="T10" fmla="*/ 21 w 113"/>
                <a:gd name="T11" fmla="*/ 22 h 178"/>
                <a:gd name="T12" fmla="*/ 28 w 113"/>
                <a:gd name="T13" fmla="*/ 12 h 178"/>
                <a:gd name="T14" fmla="*/ 38 w 113"/>
                <a:gd name="T15" fmla="*/ 6 h 178"/>
                <a:gd name="T16" fmla="*/ 48 w 113"/>
                <a:gd name="T17" fmla="*/ 2 h 178"/>
                <a:gd name="T18" fmla="*/ 61 w 113"/>
                <a:gd name="T19" fmla="*/ 0 h 178"/>
                <a:gd name="T20" fmla="*/ 73 w 113"/>
                <a:gd name="T21" fmla="*/ 2 h 178"/>
                <a:gd name="T22" fmla="*/ 91 w 113"/>
                <a:gd name="T23" fmla="*/ 11 h 178"/>
                <a:gd name="T24" fmla="*/ 98 w 113"/>
                <a:gd name="T25" fmla="*/ 19 h 178"/>
                <a:gd name="T26" fmla="*/ 106 w 113"/>
                <a:gd name="T27" fmla="*/ 28 h 178"/>
                <a:gd name="T28" fmla="*/ 113 w 113"/>
                <a:gd name="T29" fmla="*/ 52 h 178"/>
                <a:gd name="T30" fmla="*/ 113 w 113"/>
                <a:gd name="T31" fmla="*/ 67 h 178"/>
                <a:gd name="T32" fmla="*/ 113 w 113"/>
                <a:gd name="T33" fmla="*/ 81 h 178"/>
                <a:gd name="T34" fmla="*/ 106 w 113"/>
                <a:gd name="T35" fmla="*/ 106 h 178"/>
                <a:gd name="T36" fmla="*/ 98 w 113"/>
                <a:gd name="T37" fmla="*/ 114 h 178"/>
                <a:gd name="T38" fmla="*/ 91 w 113"/>
                <a:gd name="T39" fmla="*/ 123 h 178"/>
                <a:gd name="T40" fmla="*/ 73 w 113"/>
                <a:gd name="T41" fmla="*/ 132 h 178"/>
                <a:gd name="T42" fmla="*/ 61 w 113"/>
                <a:gd name="T43" fmla="*/ 133 h 178"/>
                <a:gd name="T44" fmla="*/ 48 w 113"/>
                <a:gd name="T45" fmla="*/ 132 h 178"/>
                <a:gd name="T46" fmla="*/ 38 w 113"/>
                <a:gd name="T47" fmla="*/ 127 h 178"/>
                <a:gd name="T48" fmla="*/ 28 w 113"/>
                <a:gd name="T49" fmla="*/ 121 h 178"/>
                <a:gd name="T50" fmla="*/ 21 w 113"/>
                <a:gd name="T51" fmla="*/ 111 h 178"/>
                <a:gd name="T52" fmla="*/ 91 w 113"/>
                <a:gd name="T53" fmla="*/ 67 h 178"/>
                <a:gd name="T54" fmla="*/ 90 w 113"/>
                <a:gd name="T55" fmla="*/ 45 h 178"/>
                <a:gd name="T56" fmla="*/ 83 w 113"/>
                <a:gd name="T57" fmla="*/ 31 h 178"/>
                <a:gd name="T58" fmla="*/ 77 w 113"/>
                <a:gd name="T59" fmla="*/ 25 h 178"/>
                <a:gd name="T60" fmla="*/ 64 w 113"/>
                <a:gd name="T61" fmla="*/ 18 h 178"/>
                <a:gd name="T62" fmla="*/ 57 w 113"/>
                <a:gd name="T63" fmla="*/ 18 h 178"/>
                <a:gd name="T64" fmla="*/ 48 w 113"/>
                <a:gd name="T65" fmla="*/ 18 h 178"/>
                <a:gd name="T66" fmla="*/ 35 w 113"/>
                <a:gd name="T67" fmla="*/ 25 h 178"/>
                <a:gd name="T68" fmla="*/ 31 w 113"/>
                <a:gd name="T69" fmla="*/ 31 h 178"/>
                <a:gd name="T70" fmla="*/ 22 w 113"/>
                <a:gd name="T71" fmla="*/ 45 h 178"/>
                <a:gd name="T72" fmla="*/ 21 w 113"/>
                <a:gd name="T73" fmla="*/ 67 h 178"/>
                <a:gd name="T74" fmla="*/ 22 w 113"/>
                <a:gd name="T75" fmla="*/ 88 h 178"/>
                <a:gd name="T76" fmla="*/ 31 w 113"/>
                <a:gd name="T77" fmla="*/ 103 h 178"/>
                <a:gd name="T78" fmla="*/ 35 w 113"/>
                <a:gd name="T79" fmla="*/ 109 h 178"/>
                <a:gd name="T80" fmla="*/ 48 w 113"/>
                <a:gd name="T81" fmla="*/ 116 h 178"/>
                <a:gd name="T82" fmla="*/ 57 w 113"/>
                <a:gd name="T83" fmla="*/ 116 h 178"/>
                <a:gd name="T84" fmla="*/ 64 w 113"/>
                <a:gd name="T85" fmla="*/ 116 h 178"/>
                <a:gd name="T86" fmla="*/ 77 w 113"/>
                <a:gd name="T87" fmla="*/ 109 h 178"/>
                <a:gd name="T88" fmla="*/ 83 w 113"/>
                <a:gd name="T89" fmla="*/ 103 h 178"/>
                <a:gd name="T90" fmla="*/ 90 w 113"/>
                <a:gd name="T91" fmla="*/ 88 h 178"/>
                <a:gd name="T92" fmla="*/ 91 w 113"/>
                <a:gd name="T9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" h="178">
                  <a:moveTo>
                    <a:pt x="21" y="111"/>
                  </a:moveTo>
                  <a:lnTo>
                    <a:pt x="21" y="178"/>
                  </a:lnTo>
                  <a:lnTo>
                    <a:pt x="0" y="17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48" y="2"/>
                  </a:lnTo>
                  <a:lnTo>
                    <a:pt x="61" y="0"/>
                  </a:lnTo>
                  <a:lnTo>
                    <a:pt x="73" y="2"/>
                  </a:lnTo>
                  <a:lnTo>
                    <a:pt x="91" y="11"/>
                  </a:lnTo>
                  <a:lnTo>
                    <a:pt x="98" y="19"/>
                  </a:lnTo>
                  <a:lnTo>
                    <a:pt x="106" y="28"/>
                  </a:lnTo>
                  <a:lnTo>
                    <a:pt x="113" y="52"/>
                  </a:lnTo>
                  <a:lnTo>
                    <a:pt x="113" y="67"/>
                  </a:lnTo>
                  <a:lnTo>
                    <a:pt x="113" y="81"/>
                  </a:lnTo>
                  <a:lnTo>
                    <a:pt x="106" y="106"/>
                  </a:lnTo>
                  <a:lnTo>
                    <a:pt x="98" y="114"/>
                  </a:lnTo>
                  <a:lnTo>
                    <a:pt x="91" y="123"/>
                  </a:lnTo>
                  <a:lnTo>
                    <a:pt x="73" y="132"/>
                  </a:lnTo>
                  <a:lnTo>
                    <a:pt x="61" y="133"/>
                  </a:lnTo>
                  <a:lnTo>
                    <a:pt x="48" y="132"/>
                  </a:lnTo>
                  <a:lnTo>
                    <a:pt x="38" y="127"/>
                  </a:lnTo>
                  <a:lnTo>
                    <a:pt x="28" y="121"/>
                  </a:lnTo>
                  <a:lnTo>
                    <a:pt x="21" y="111"/>
                  </a:lnTo>
                  <a:close/>
                  <a:moveTo>
                    <a:pt x="91" y="67"/>
                  </a:moveTo>
                  <a:lnTo>
                    <a:pt x="90" y="45"/>
                  </a:lnTo>
                  <a:lnTo>
                    <a:pt x="83" y="31"/>
                  </a:lnTo>
                  <a:lnTo>
                    <a:pt x="77" y="25"/>
                  </a:lnTo>
                  <a:lnTo>
                    <a:pt x="64" y="18"/>
                  </a:lnTo>
                  <a:lnTo>
                    <a:pt x="57" y="18"/>
                  </a:lnTo>
                  <a:lnTo>
                    <a:pt x="48" y="18"/>
                  </a:lnTo>
                  <a:lnTo>
                    <a:pt x="35" y="25"/>
                  </a:lnTo>
                  <a:lnTo>
                    <a:pt x="31" y="31"/>
                  </a:lnTo>
                  <a:lnTo>
                    <a:pt x="22" y="45"/>
                  </a:lnTo>
                  <a:lnTo>
                    <a:pt x="21" y="67"/>
                  </a:lnTo>
                  <a:lnTo>
                    <a:pt x="22" y="88"/>
                  </a:lnTo>
                  <a:lnTo>
                    <a:pt x="31" y="103"/>
                  </a:lnTo>
                  <a:lnTo>
                    <a:pt x="35" y="109"/>
                  </a:lnTo>
                  <a:lnTo>
                    <a:pt x="48" y="116"/>
                  </a:lnTo>
                  <a:lnTo>
                    <a:pt x="57" y="116"/>
                  </a:lnTo>
                  <a:lnTo>
                    <a:pt x="64" y="116"/>
                  </a:lnTo>
                  <a:lnTo>
                    <a:pt x="77" y="109"/>
                  </a:lnTo>
                  <a:lnTo>
                    <a:pt x="83" y="103"/>
                  </a:lnTo>
                  <a:lnTo>
                    <a:pt x="90" y="88"/>
                  </a:lnTo>
                  <a:lnTo>
                    <a:pt x="91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0"/>
            <p:cNvSpPr>
              <a:spLocks noEditPoints="1"/>
            </p:cNvSpPr>
            <p:nvPr/>
          </p:nvSpPr>
          <p:spPr bwMode="auto">
            <a:xfrm>
              <a:off x="2570" y="2060"/>
              <a:ext cx="7" cy="59"/>
            </a:xfrm>
            <a:custGeom>
              <a:avLst/>
              <a:gdLst>
                <a:gd name="T0" fmla="*/ 0 w 21"/>
                <a:gd name="T1" fmla="*/ 49 h 176"/>
                <a:gd name="T2" fmla="*/ 21 w 21"/>
                <a:gd name="T3" fmla="*/ 49 h 176"/>
                <a:gd name="T4" fmla="*/ 21 w 21"/>
                <a:gd name="T5" fmla="*/ 176 h 176"/>
                <a:gd name="T6" fmla="*/ 0 w 21"/>
                <a:gd name="T7" fmla="*/ 176 h 176"/>
                <a:gd name="T8" fmla="*/ 0 w 21"/>
                <a:gd name="T9" fmla="*/ 49 h 176"/>
                <a:gd name="T10" fmla="*/ 0 w 21"/>
                <a:gd name="T11" fmla="*/ 0 h 176"/>
                <a:gd name="T12" fmla="*/ 21 w 21"/>
                <a:gd name="T13" fmla="*/ 0 h 176"/>
                <a:gd name="T14" fmla="*/ 21 w 21"/>
                <a:gd name="T15" fmla="*/ 26 h 176"/>
                <a:gd name="T16" fmla="*/ 0 w 21"/>
                <a:gd name="T17" fmla="*/ 26 h 176"/>
                <a:gd name="T18" fmla="*/ 0 w 21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6">
                  <a:moveTo>
                    <a:pt x="0" y="49"/>
                  </a:moveTo>
                  <a:lnTo>
                    <a:pt x="21" y="49"/>
                  </a:lnTo>
                  <a:lnTo>
                    <a:pt x="21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Rectangle 121"/>
            <p:cNvSpPr>
              <a:spLocks noChangeArrowheads="1"/>
            </p:cNvSpPr>
            <p:nvPr/>
          </p:nvSpPr>
          <p:spPr bwMode="auto">
            <a:xfrm>
              <a:off x="2591" y="2060"/>
              <a:ext cx="7" cy="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2"/>
            <p:cNvSpPr>
              <a:spLocks noEditPoints="1"/>
            </p:cNvSpPr>
            <p:nvPr/>
          </p:nvSpPr>
          <p:spPr bwMode="auto">
            <a:xfrm>
              <a:off x="2610" y="2075"/>
              <a:ext cx="35" cy="45"/>
            </a:xfrm>
            <a:custGeom>
              <a:avLst/>
              <a:gdLst>
                <a:gd name="T0" fmla="*/ 66 w 107"/>
                <a:gd name="T1" fmla="*/ 67 h 133"/>
                <a:gd name="T2" fmla="*/ 43 w 107"/>
                <a:gd name="T3" fmla="*/ 67 h 133"/>
                <a:gd name="T4" fmla="*/ 30 w 107"/>
                <a:gd name="T5" fmla="*/ 73 h 133"/>
                <a:gd name="T6" fmla="*/ 23 w 107"/>
                <a:gd name="T7" fmla="*/ 80 h 133"/>
                <a:gd name="T8" fmla="*/ 22 w 107"/>
                <a:gd name="T9" fmla="*/ 91 h 133"/>
                <a:gd name="T10" fmla="*/ 23 w 107"/>
                <a:gd name="T11" fmla="*/ 101 h 133"/>
                <a:gd name="T12" fmla="*/ 29 w 107"/>
                <a:gd name="T13" fmla="*/ 109 h 133"/>
                <a:gd name="T14" fmla="*/ 36 w 107"/>
                <a:gd name="T15" fmla="*/ 114 h 133"/>
                <a:gd name="T16" fmla="*/ 48 w 107"/>
                <a:gd name="T17" fmla="*/ 116 h 133"/>
                <a:gd name="T18" fmla="*/ 65 w 107"/>
                <a:gd name="T19" fmla="*/ 113 h 133"/>
                <a:gd name="T20" fmla="*/ 76 w 107"/>
                <a:gd name="T21" fmla="*/ 103 h 133"/>
                <a:gd name="T22" fmla="*/ 85 w 107"/>
                <a:gd name="T23" fmla="*/ 90 h 133"/>
                <a:gd name="T24" fmla="*/ 86 w 107"/>
                <a:gd name="T25" fmla="*/ 71 h 133"/>
                <a:gd name="T26" fmla="*/ 86 w 107"/>
                <a:gd name="T27" fmla="*/ 67 h 133"/>
                <a:gd name="T28" fmla="*/ 66 w 107"/>
                <a:gd name="T29" fmla="*/ 67 h 133"/>
                <a:gd name="T30" fmla="*/ 107 w 107"/>
                <a:gd name="T31" fmla="*/ 58 h 133"/>
                <a:gd name="T32" fmla="*/ 107 w 107"/>
                <a:gd name="T33" fmla="*/ 130 h 133"/>
                <a:gd name="T34" fmla="*/ 86 w 107"/>
                <a:gd name="T35" fmla="*/ 130 h 133"/>
                <a:gd name="T36" fmla="*/ 86 w 107"/>
                <a:gd name="T37" fmla="*/ 110 h 133"/>
                <a:gd name="T38" fmla="*/ 79 w 107"/>
                <a:gd name="T39" fmla="*/ 121 h 133"/>
                <a:gd name="T40" fmla="*/ 69 w 107"/>
                <a:gd name="T41" fmla="*/ 127 h 133"/>
                <a:gd name="T42" fmla="*/ 58 w 107"/>
                <a:gd name="T43" fmla="*/ 132 h 133"/>
                <a:gd name="T44" fmla="*/ 43 w 107"/>
                <a:gd name="T45" fmla="*/ 133 h 133"/>
                <a:gd name="T46" fmla="*/ 25 w 107"/>
                <a:gd name="T47" fmla="*/ 132 h 133"/>
                <a:gd name="T48" fmla="*/ 12 w 107"/>
                <a:gd name="T49" fmla="*/ 121 h 133"/>
                <a:gd name="T50" fmla="*/ 3 w 107"/>
                <a:gd name="T51" fmla="*/ 110 h 133"/>
                <a:gd name="T52" fmla="*/ 0 w 107"/>
                <a:gd name="T53" fmla="*/ 93 h 133"/>
                <a:gd name="T54" fmla="*/ 1 w 107"/>
                <a:gd name="T55" fmla="*/ 83 h 133"/>
                <a:gd name="T56" fmla="*/ 9 w 107"/>
                <a:gd name="T57" fmla="*/ 67 h 133"/>
                <a:gd name="T58" fmla="*/ 14 w 107"/>
                <a:gd name="T59" fmla="*/ 61 h 133"/>
                <a:gd name="T60" fmla="*/ 32 w 107"/>
                <a:gd name="T61" fmla="*/ 52 h 133"/>
                <a:gd name="T62" fmla="*/ 58 w 107"/>
                <a:gd name="T63" fmla="*/ 49 h 133"/>
                <a:gd name="T64" fmla="*/ 86 w 107"/>
                <a:gd name="T65" fmla="*/ 49 h 133"/>
                <a:gd name="T66" fmla="*/ 86 w 107"/>
                <a:gd name="T67" fmla="*/ 48 h 133"/>
                <a:gd name="T68" fmla="*/ 85 w 107"/>
                <a:gd name="T69" fmla="*/ 35 h 133"/>
                <a:gd name="T70" fmla="*/ 76 w 107"/>
                <a:gd name="T71" fmla="*/ 26 h 133"/>
                <a:gd name="T72" fmla="*/ 66 w 107"/>
                <a:gd name="T73" fmla="*/ 19 h 133"/>
                <a:gd name="T74" fmla="*/ 50 w 107"/>
                <a:gd name="T75" fmla="*/ 18 h 133"/>
                <a:gd name="T76" fmla="*/ 40 w 107"/>
                <a:gd name="T77" fmla="*/ 19 h 133"/>
                <a:gd name="T78" fmla="*/ 29 w 107"/>
                <a:gd name="T79" fmla="*/ 21 h 133"/>
                <a:gd name="T80" fmla="*/ 19 w 107"/>
                <a:gd name="T81" fmla="*/ 24 h 133"/>
                <a:gd name="T82" fmla="*/ 10 w 107"/>
                <a:gd name="T83" fmla="*/ 28 h 133"/>
                <a:gd name="T84" fmla="*/ 10 w 107"/>
                <a:gd name="T85" fmla="*/ 9 h 133"/>
                <a:gd name="T86" fmla="*/ 22 w 107"/>
                <a:gd name="T87" fmla="*/ 5 h 133"/>
                <a:gd name="T88" fmla="*/ 32 w 107"/>
                <a:gd name="T89" fmla="*/ 3 h 133"/>
                <a:gd name="T90" fmla="*/ 42 w 107"/>
                <a:gd name="T91" fmla="*/ 0 h 133"/>
                <a:gd name="T92" fmla="*/ 53 w 107"/>
                <a:gd name="T93" fmla="*/ 0 h 133"/>
                <a:gd name="T94" fmla="*/ 66 w 107"/>
                <a:gd name="T95" fmla="*/ 0 h 133"/>
                <a:gd name="T96" fmla="*/ 86 w 107"/>
                <a:gd name="T97" fmla="*/ 8 h 133"/>
                <a:gd name="T98" fmla="*/ 94 w 107"/>
                <a:gd name="T99" fmla="*/ 15 h 133"/>
                <a:gd name="T100" fmla="*/ 99 w 107"/>
                <a:gd name="T101" fmla="*/ 22 h 133"/>
                <a:gd name="T102" fmla="*/ 107 w 107"/>
                <a:gd name="T103" fmla="*/ 44 h 133"/>
                <a:gd name="T104" fmla="*/ 107 w 107"/>
                <a:gd name="T105" fmla="*/ 5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3">
                  <a:moveTo>
                    <a:pt x="66" y="67"/>
                  </a:moveTo>
                  <a:lnTo>
                    <a:pt x="43" y="67"/>
                  </a:lnTo>
                  <a:lnTo>
                    <a:pt x="30" y="73"/>
                  </a:lnTo>
                  <a:lnTo>
                    <a:pt x="23" y="80"/>
                  </a:lnTo>
                  <a:lnTo>
                    <a:pt x="22" y="91"/>
                  </a:lnTo>
                  <a:lnTo>
                    <a:pt x="23" y="101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48" y="116"/>
                  </a:lnTo>
                  <a:lnTo>
                    <a:pt x="65" y="113"/>
                  </a:lnTo>
                  <a:lnTo>
                    <a:pt x="76" y="103"/>
                  </a:lnTo>
                  <a:lnTo>
                    <a:pt x="85" y="90"/>
                  </a:lnTo>
                  <a:lnTo>
                    <a:pt x="86" y="71"/>
                  </a:lnTo>
                  <a:lnTo>
                    <a:pt x="86" y="67"/>
                  </a:lnTo>
                  <a:lnTo>
                    <a:pt x="66" y="67"/>
                  </a:lnTo>
                  <a:close/>
                  <a:moveTo>
                    <a:pt x="107" y="58"/>
                  </a:moveTo>
                  <a:lnTo>
                    <a:pt x="107" y="130"/>
                  </a:lnTo>
                  <a:lnTo>
                    <a:pt x="86" y="130"/>
                  </a:lnTo>
                  <a:lnTo>
                    <a:pt x="86" y="110"/>
                  </a:lnTo>
                  <a:lnTo>
                    <a:pt x="79" y="121"/>
                  </a:lnTo>
                  <a:lnTo>
                    <a:pt x="69" y="127"/>
                  </a:lnTo>
                  <a:lnTo>
                    <a:pt x="58" y="132"/>
                  </a:lnTo>
                  <a:lnTo>
                    <a:pt x="43" y="133"/>
                  </a:lnTo>
                  <a:lnTo>
                    <a:pt x="25" y="132"/>
                  </a:lnTo>
                  <a:lnTo>
                    <a:pt x="12" y="121"/>
                  </a:lnTo>
                  <a:lnTo>
                    <a:pt x="3" y="110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9" y="67"/>
                  </a:lnTo>
                  <a:lnTo>
                    <a:pt x="14" y="61"/>
                  </a:lnTo>
                  <a:lnTo>
                    <a:pt x="32" y="52"/>
                  </a:lnTo>
                  <a:lnTo>
                    <a:pt x="58" y="49"/>
                  </a:lnTo>
                  <a:lnTo>
                    <a:pt x="86" y="49"/>
                  </a:lnTo>
                  <a:lnTo>
                    <a:pt x="86" y="48"/>
                  </a:lnTo>
                  <a:lnTo>
                    <a:pt x="85" y="35"/>
                  </a:lnTo>
                  <a:lnTo>
                    <a:pt x="76" y="26"/>
                  </a:lnTo>
                  <a:lnTo>
                    <a:pt x="66" y="19"/>
                  </a:lnTo>
                  <a:lnTo>
                    <a:pt x="50" y="18"/>
                  </a:lnTo>
                  <a:lnTo>
                    <a:pt x="40" y="19"/>
                  </a:lnTo>
                  <a:lnTo>
                    <a:pt x="29" y="21"/>
                  </a:lnTo>
                  <a:lnTo>
                    <a:pt x="19" y="24"/>
                  </a:lnTo>
                  <a:lnTo>
                    <a:pt x="10" y="28"/>
                  </a:lnTo>
                  <a:lnTo>
                    <a:pt x="10" y="9"/>
                  </a:lnTo>
                  <a:lnTo>
                    <a:pt x="22" y="5"/>
                  </a:lnTo>
                  <a:lnTo>
                    <a:pt x="32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4" y="15"/>
                  </a:lnTo>
                  <a:lnTo>
                    <a:pt x="99" y="22"/>
                  </a:lnTo>
                  <a:lnTo>
                    <a:pt x="107" y="44"/>
                  </a:lnTo>
                  <a:lnTo>
                    <a:pt x="107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3"/>
            <p:cNvSpPr>
              <a:spLocks/>
            </p:cNvSpPr>
            <p:nvPr/>
          </p:nvSpPr>
          <p:spPr bwMode="auto">
            <a:xfrm>
              <a:off x="2654" y="2064"/>
              <a:ext cx="27" cy="55"/>
            </a:xfrm>
            <a:custGeom>
              <a:avLst/>
              <a:gdLst>
                <a:gd name="T0" fmla="*/ 36 w 79"/>
                <a:gd name="T1" fmla="*/ 0 h 163"/>
                <a:gd name="T2" fmla="*/ 36 w 79"/>
                <a:gd name="T3" fmla="*/ 36 h 163"/>
                <a:gd name="T4" fmla="*/ 79 w 79"/>
                <a:gd name="T5" fmla="*/ 36 h 163"/>
                <a:gd name="T6" fmla="*/ 79 w 79"/>
                <a:gd name="T7" fmla="*/ 52 h 163"/>
                <a:gd name="T8" fmla="*/ 36 w 79"/>
                <a:gd name="T9" fmla="*/ 52 h 163"/>
                <a:gd name="T10" fmla="*/ 36 w 79"/>
                <a:gd name="T11" fmla="*/ 121 h 163"/>
                <a:gd name="T12" fmla="*/ 38 w 79"/>
                <a:gd name="T13" fmla="*/ 134 h 163"/>
                <a:gd name="T14" fmla="*/ 40 w 79"/>
                <a:gd name="T15" fmla="*/ 142 h 163"/>
                <a:gd name="T16" fmla="*/ 46 w 79"/>
                <a:gd name="T17" fmla="*/ 144 h 163"/>
                <a:gd name="T18" fmla="*/ 58 w 79"/>
                <a:gd name="T19" fmla="*/ 146 h 163"/>
                <a:gd name="T20" fmla="*/ 79 w 79"/>
                <a:gd name="T21" fmla="*/ 146 h 163"/>
                <a:gd name="T22" fmla="*/ 79 w 79"/>
                <a:gd name="T23" fmla="*/ 163 h 163"/>
                <a:gd name="T24" fmla="*/ 58 w 79"/>
                <a:gd name="T25" fmla="*/ 163 h 163"/>
                <a:gd name="T26" fmla="*/ 36 w 79"/>
                <a:gd name="T27" fmla="*/ 162 h 163"/>
                <a:gd name="T28" fmla="*/ 25 w 79"/>
                <a:gd name="T29" fmla="*/ 153 h 163"/>
                <a:gd name="T30" fmla="*/ 17 w 79"/>
                <a:gd name="T31" fmla="*/ 143 h 163"/>
                <a:gd name="T32" fmla="*/ 16 w 79"/>
                <a:gd name="T33" fmla="*/ 121 h 163"/>
                <a:gd name="T34" fmla="*/ 16 w 79"/>
                <a:gd name="T35" fmla="*/ 52 h 163"/>
                <a:gd name="T36" fmla="*/ 0 w 79"/>
                <a:gd name="T37" fmla="*/ 52 h 163"/>
                <a:gd name="T38" fmla="*/ 0 w 79"/>
                <a:gd name="T39" fmla="*/ 36 h 163"/>
                <a:gd name="T40" fmla="*/ 16 w 79"/>
                <a:gd name="T41" fmla="*/ 36 h 163"/>
                <a:gd name="T42" fmla="*/ 16 w 79"/>
                <a:gd name="T43" fmla="*/ 0 h 163"/>
                <a:gd name="T44" fmla="*/ 36 w 79"/>
                <a:gd name="T4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3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42"/>
                  </a:lnTo>
                  <a:lnTo>
                    <a:pt x="46" y="144"/>
                  </a:lnTo>
                  <a:lnTo>
                    <a:pt x="58" y="146"/>
                  </a:lnTo>
                  <a:lnTo>
                    <a:pt x="79" y="146"/>
                  </a:lnTo>
                  <a:lnTo>
                    <a:pt x="79" y="163"/>
                  </a:lnTo>
                  <a:lnTo>
                    <a:pt x="58" y="163"/>
                  </a:lnTo>
                  <a:lnTo>
                    <a:pt x="36" y="162"/>
                  </a:lnTo>
                  <a:lnTo>
                    <a:pt x="25" y="153"/>
                  </a:lnTo>
                  <a:lnTo>
                    <a:pt x="17" y="143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4"/>
            <p:cNvSpPr>
              <a:spLocks noEditPoints="1"/>
            </p:cNvSpPr>
            <p:nvPr/>
          </p:nvSpPr>
          <p:spPr bwMode="auto">
            <a:xfrm>
              <a:off x="2690" y="2060"/>
              <a:ext cx="7" cy="59"/>
            </a:xfrm>
            <a:custGeom>
              <a:avLst/>
              <a:gdLst>
                <a:gd name="T0" fmla="*/ 0 w 20"/>
                <a:gd name="T1" fmla="*/ 49 h 176"/>
                <a:gd name="T2" fmla="*/ 20 w 20"/>
                <a:gd name="T3" fmla="*/ 49 h 176"/>
                <a:gd name="T4" fmla="*/ 20 w 20"/>
                <a:gd name="T5" fmla="*/ 176 h 176"/>
                <a:gd name="T6" fmla="*/ 0 w 20"/>
                <a:gd name="T7" fmla="*/ 176 h 176"/>
                <a:gd name="T8" fmla="*/ 0 w 20"/>
                <a:gd name="T9" fmla="*/ 49 h 176"/>
                <a:gd name="T10" fmla="*/ 0 w 20"/>
                <a:gd name="T11" fmla="*/ 0 h 176"/>
                <a:gd name="T12" fmla="*/ 20 w 20"/>
                <a:gd name="T13" fmla="*/ 0 h 176"/>
                <a:gd name="T14" fmla="*/ 20 w 20"/>
                <a:gd name="T15" fmla="*/ 26 h 176"/>
                <a:gd name="T16" fmla="*/ 0 w 20"/>
                <a:gd name="T17" fmla="*/ 26 h 176"/>
                <a:gd name="T18" fmla="*/ 0 w 20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6">
                  <a:moveTo>
                    <a:pt x="0" y="49"/>
                  </a:moveTo>
                  <a:lnTo>
                    <a:pt x="20" y="49"/>
                  </a:lnTo>
                  <a:lnTo>
                    <a:pt x="20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8" name="Freeform 125"/>
            <p:cNvSpPr>
              <a:spLocks noEditPoints="1"/>
            </p:cNvSpPr>
            <p:nvPr/>
          </p:nvSpPr>
          <p:spPr bwMode="auto">
            <a:xfrm>
              <a:off x="2708" y="2075"/>
              <a:ext cx="39" cy="45"/>
            </a:xfrm>
            <a:custGeom>
              <a:avLst/>
              <a:gdLst>
                <a:gd name="T0" fmla="*/ 58 w 116"/>
                <a:gd name="T1" fmla="*/ 18 h 133"/>
                <a:gd name="T2" fmla="*/ 49 w 116"/>
                <a:gd name="T3" fmla="*/ 19 h 133"/>
                <a:gd name="T4" fmla="*/ 36 w 116"/>
                <a:gd name="T5" fmla="*/ 25 h 133"/>
                <a:gd name="T6" fmla="*/ 32 w 116"/>
                <a:gd name="T7" fmla="*/ 31 h 133"/>
                <a:gd name="T8" fmla="*/ 23 w 116"/>
                <a:gd name="T9" fmla="*/ 45 h 133"/>
                <a:gd name="T10" fmla="*/ 22 w 116"/>
                <a:gd name="T11" fmla="*/ 67 h 133"/>
                <a:gd name="T12" fmla="*/ 23 w 116"/>
                <a:gd name="T13" fmla="*/ 88 h 133"/>
                <a:gd name="T14" fmla="*/ 32 w 116"/>
                <a:gd name="T15" fmla="*/ 103 h 133"/>
                <a:gd name="T16" fmla="*/ 36 w 116"/>
                <a:gd name="T17" fmla="*/ 109 h 133"/>
                <a:gd name="T18" fmla="*/ 49 w 116"/>
                <a:gd name="T19" fmla="*/ 114 h 133"/>
                <a:gd name="T20" fmla="*/ 58 w 116"/>
                <a:gd name="T21" fmla="*/ 116 h 133"/>
                <a:gd name="T22" fmla="*/ 67 w 116"/>
                <a:gd name="T23" fmla="*/ 114 h 133"/>
                <a:gd name="T24" fmla="*/ 80 w 116"/>
                <a:gd name="T25" fmla="*/ 109 h 133"/>
                <a:gd name="T26" fmla="*/ 84 w 116"/>
                <a:gd name="T27" fmla="*/ 103 h 133"/>
                <a:gd name="T28" fmla="*/ 93 w 116"/>
                <a:gd name="T29" fmla="*/ 88 h 133"/>
                <a:gd name="T30" fmla="*/ 94 w 116"/>
                <a:gd name="T31" fmla="*/ 67 h 133"/>
                <a:gd name="T32" fmla="*/ 93 w 116"/>
                <a:gd name="T33" fmla="*/ 47 h 133"/>
                <a:gd name="T34" fmla="*/ 84 w 116"/>
                <a:gd name="T35" fmla="*/ 31 h 133"/>
                <a:gd name="T36" fmla="*/ 80 w 116"/>
                <a:gd name="T37" fmla="*/ 25 h 133"/>
                <a:gd name="T38" fmla="*/ 67 w 116"/>
                <a:gd name="T39" fmla="*/ 19 h 133"/>
                <a:gd name="T40" fmla="*/ 58 w 116"/>
                <a:gd name="T41" fmla="*/ 18 h 133"/>
                <a:gd name="T42" fmla="*/ 58 w 116"/>
                <a:gd name="T43" fmla="*/ 0 h 133"/>
                <a:gd name="T44" fmla="*/ 71 w 116"/>
                <a:gd name="T45" fmla="*/ 2 h 133"/>
                <a:gd name="T46" fmla="*/ 93 w 116"/>
                <a:gd name="T47" fmla="*/ 11 h 133"/>
                <a:gd name="T48" fmla="*/ 100 w 116"/>
                <a:gd name="T49" fmla="*/ 18 h 133"/>
                <a:gd name="T50" fmla="*/ 107 w 116"/>
                <a:gd name="T51" fmla="*/ 28 h 133"/>
                <a:gd name="T52" fmla="*/ 116 w 116"/>
                <a:gd name="T53" fmla="*/ 52 h 133"/>
                <a:gd name="T54" fmla="*/ 116 w 116"/>
                <a:gd name="T55" fmla="*/ 67 h 133"/>
                <a:gd name="T56" fmla="*/ 116 w 116"/>
                <a:gd name="T57" fmla="*/ 81 h 133"/>
                <a:gd name="T58" fmla="*/ 107 w 116"/>
                <a:gd name="T59" fmla="*/ 106 h 133"/>
                <a:gd name="T60" fmla="*/ 100 w 116"/>
                <a:gd name="T61" fmla="*/ 116 h 133"/>
                <a:gd name="T62" fmla="*/ 93 w 116"/>
                <a:gd name="T63" fmla="*/ 123 h 133"/>
                <a:gd name="T64" fmla="*/ 71 w 116"/>
                <a:gd name="T65" fmla="*/ 132 h 133"/>
                <a:gd name="T66" fmla="*/ 58 w 116"/>
                <a:gd name="T67" fmla="*/ 133 h 133"/>
                <a:gd name="T68" fmla="*/ 45 w 116"/>
                <a:gd name="T69" fmla="*/ 132 h 133"/>
                <a:gd name="T70" fmla="*/ 23 w 116"/>
                <a:gd name="T71" fmla="*/ 123 h 133"/>
                <a:gd name="T72" fmla="*/ 15 w 116"/>
                <a:gd name="T73" fmla="*/ 116 h 133"/>
                <a:gd name="T74" fmla="*/ 9 w 116"/>
                <a:gd name="T75" fmla="*/ 106 h 133"/>
                <a:gd name="T76" fmla="*/ 0 w 116"/>
                <a:gd name="T77" fmla="*/ 81 h 133"/>
                <a:gd name="T78" fmla="*/ 0 w 116"/>
                <a:gd name="T79" fmla="*/ 67 h 133"/>
                <a:gd name="T80" fmla="*/ 0 w 116"/>
                <a:gd name="T81" fmla="*/ 52 h 133"/>
                <a:gd name="T82" fmla="*/ 9 w 116"/>
                <a:gd name="T83" fmla="*/ 28 h 133"/>
                <a:gd name="T84" fmla="*/ 15 w 116"/>
                <a:gd name="T85" fmla="*/ 18 h 133"/>
                <a:gd name="T86" fmla="*/ 23 w 116"/>
                <a:gd name="T87" fmla="*/ 11 h 133"/>
                <a:gd name="T88" fmla="*/ 45 w 116"/>
                <a:gd name="T89" fmla="*/ 2 h 133"/>
                <a:gd name="T90" fmla="*/ 58 w 116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" h="133">
                  <a:moveTo>
                    <a:pt x="58" y="18"/>
                  </a:moveTo>
                  <a:lnTo>
                    <a:pt x="49" y="19"/>
                  </a:lnTo>
                  <a:lnTo>
                    <a:pt x="36" y="25"/>
                  </a:lnTo>
                  <a:lnTo>
                    <a:pt x="32" y="31"/>
                  </a:lnTo>
                  <a:lnTo>
                    <a:pt x="23" y="45"/>
                  </a:lnTo>
                  <a:lnTo>
                    <a:pt x="22" y="67"/>
                  </a:lnTo>
                  <a:lnTo>
                    <a:pt x="23" y="88"/>
                  </a:lnTo>
                  <a:lnTo>
                    <a:pt x="32" y="103"/>
                  </a:lnTo>
                  <a:lnTo>
                    <a:pt x="36" y="109"/>
                  </a:lnTo>
                  <a:lnTo>
                    <a:pt x="49" y="114"/>
                  </a:lnTo>
                  <a:lnTo>
                    <a:pt x="58" y="116"/>
                  </a:lnTo>
                  <a:lnTo>
                    <a:pt x="67" y="114"/>
                  </a:lnTo>
                  <a:lnTo>
                    <a:pt x="80" y="109"/>
                  </a:lnTo>
                  <a:lnTo>
                    <a:pt x="84" y="103"/>
                  </a:lnTo>
                  <a:lnTo>
                    <a:pt x="93" y="88"/>
                  </a:lnTo>
                  <a:lnTo>
                    <a:pt x="94" y="67"/>
                  </a:lnTo>
                  <a:lnTo>
                    <a:pt x="93" y="47"/>
                  </a:lnTo>
                  <a:lnTo>
                    <a:pt x="84" y="31"/>
                  </a:lnTo>
                  <a:lnTo>
                    <a:pt x="80" y="25"/>
                  </a:lnTo>
                  <a:lnTo>
                    <a:pt x="67" y="19"/>
                  </a:lnTo>
                  <a:lnTo>
                    <a:pt x="58" y="18"/>
                  </a:lnTo>
                  <a:close/>
                  <a:moveTo>
                    <a:pt x="58" y="0"/>
                  </a:moveTo>
                  <a:lnTo>
                    <a:pt x="71" y="2"/>
                  </a:lnTo>
                  <a:lnTo>
                    <a:pt x="93" y="11"/>
                  </a:lnTo>
                  <a:lnTo>
                    <a:pt x="100" y="18"/>
                  </a:lnTo>
                  <a:lnTo>
                    <a:pt x="107" y="28"/>
                  </a:lnTo>
                  <a:lnTo>
                    <a:pt x="116" y="52"/>
                  </a:lnTo>
                  <a:lnTo>
                    <a:pt x="116" y="67"/>
                  </a:lnTo>
                  <a:lnTo>
                    <a:pt x="116" y="81"/>
                  </a:lnTo>
                  <a:lnTo>
                    <a:pt x="107" y="106"/>
                  </a:lnTo>
                  <a:lnTo>
                    <a:pt x="100" y="116"/>
                  </a:lnTo>
                  <a:lnTo>
                    <a:pt x="93" y="123"/>
                  </a:lnTo>
                  <a:lnTo>
                    <a:pt x="71" y="132"/>
                  </a:lnTo>
                  <a:lnTo>
                    <a:pt x="58" y="133"/>
                  </a:lnTo>
                  <a:lnTo>
                    <a:pt x="45" y="132"/>
                  </a:lnTo>
                  <a:lnTo>
                    <a:pt x="23" y="123"/>
                  </a:lnTo>
                  <a:lnTo>
                    <a:pt x="15" y="116"/>
                  </a:lnTo>
                  <a:lnTo>
                    <a:pt x="9" y="106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0" y="52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1"/>
                  </a:lnTo>
                  <a:lnTo>
                    <a:pt x="45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"/>
            <p:cNvSpPr>
              <a:spLocks/>
            </p:cNvSpPr>
            <p:nvPr/>
          </p:nvSpPr>
          <p:spPr bwMode="auto">
            <a:xfrm>
              <a:off x="2758" y="2075"/>
              <a:ext cx="35" cy="44"/>
            </a:xfrm>
            <a:custGeom>
              <a:avLst/>
              <a:gdLst>
                <a:gd name="T0" fmla="*/ 106 w 106"/>
                <a:gd name="T1" fmla="*/ 54 h 130"/>
                <a:gd name="T2" fmla="*/ 106 w 106"/>
                <a:gd name="T3" fmla="*/ 130 h 130"/>
                <a:gd name="T4" fmla="*/ 85 w 106"/>
                <a:gd name="T5" fmla="*/ 130 h 130"/>
                <a:gd name="T6" fmla="*/ 85 w 106"/>
                <a:gd name="T7" fmla="*/ 54 h 130"/>
                <a:gd name="T8" fmla="*/ 83 w 106"/>
                <a:gd name="T9" fmla="*/ 38 h 130"/>
                <a:gd name="T10" fmla="*/ 78 w 106"/>
                <a:gd name="T11" fmla="*/ 28 h 130"/>
                <a:gd name="T12" fmla="*/ 70 w 106"/>
                <a:gd name="T13" fmla="*/ 21 h 130"/>
                <a:gd name="T14" fmla="*/ 57 w 106"/>
                <a:gd name="T15" fmla="*/ 19 h 130"/>
                <a:gd name="T16" fmla="*/ 42 w 106"/>
                <a:gd name="T17" fmla="*/ 21 h 130"/>
                <a:gd name="T18" fmla="*/ 32 w 106"/>
                <a:gd name="T19" fmla="*/ 29 h 130"/>
                <a:gd name="T20" fmla="*/ 23 w 106"/>
                <a:gd name="T21" fmla="*/ 41 h 130"/>
                <a:gd name="T22" fmla="*/ 21 w 106"/>
                <a:gd name="T23" fmla="*/ 58 h 130"/>
                <a:gd name="T24" fmla="*/ 21 w 106"/>
                <a:gd name="T25" fmla="*/ 130 h 130"/>
                <a:gd name="T26" fmla="*/ 0 w 106"/>
                <a:gd name="T27" fmla="*/ 130 h 130"/>
                <a:gd name="T28" fmla="*/ 0 w 106"/>
                <a:gd name="T29" fmla="*/ 3 h 130"/>
                <a:gd name="T30" fmla="*/ 21 w 106"/>
                <a:gd name="T31" fmla="*/ 3 h 130"/>
                <a:gd name="T32" fmla="*/ 21 w 106"/>
                <a:gd name="T33" fmla="*/ 24 h 130"/>
                <a:gd name="T34" fmla="*/ 29 w 106"/>
                <a:gd name="T35" fmla="*/ 13 h 130"/>
                <a:gd name="T36" fmla="*/ 39 w 106"/>
                <a:gd name="T37" fmla="*/ 6 h 130"/>
                <a:gd name="T38" fmla="*/ 49 w 106"/>
                <a:gd name="T39" fmla="*/ 2 h 130"/>
                <a:gd name="T40" fmla="*/ 62 w 106"/>
                <a:gd name="T41" fmla="*/ 0 h 130"/>
                <a:gd name="T42" fmla="*/ 72 w 106"/>
                <a:gd name="T43" fmla="*/ 0 h 130"/>
                <a:gd name="T44" fmla="*/ 89 w 106"/>
                <a:gd name="T45" fmla="*/ 8 h 130"/>
                <a:gd name="T46" fmla="*/ 95 w 106"/>
                <a:gd name="T47" fmla="*/ 13 h 130"/>
                <a:gd name="T48" fmla="*/ 104 w 106"/>
                <a:gd name="T49" fmla="*/ 29 h 130"/>
                <a:gd name="T50" fmla="*/ 106 w 106"/>
                <a:gd name="T51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130">
                  <a:moveTo>
                    <a:pt x="106" y="54"/>
                  </a:moveTo>
                  <a:lnTo>
                    <a:pt x="106" y="130"/>
                  </a:lnTo>
                  <a:lnTo>
                    <a:pt x="85" y="130"/>
                  </a:lnTo>
                  <a:lnTo>
                    <a:pt x="85" y="54"/>
                  </a:lnTo>
                  <a:lnTo>
                    <a:pt x="83" y="38"/>
                  </a:lnTo>
                  <a:lnTo>
                    <a:pt x="78" y="28"/>
                  </a:lnTo>
                  <a:lnTo>
                    <a:pt x="70" y="21"/>
                  </a:lnTo>
                  <a:lnTo>
                    <a:pt x="57" y="19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3" y="41"/>
                  </a:lnTo>
                  <a:lnTo>
                    <a:pt x="21" y="58"/>
                  </a:lnTo>
                  <a:lnTo>
                    <a:pt x="21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9" y="13"/>
                  </a:lnTo>
                  <a:lnTo>
                    <a:pt x="39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8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7"/>
            <p:cNvSpPr>
              <a:spLocks noEditPoints="1"/>
            </p:cNvSpPr>
            <p:nvPr/>
          </p:nvSpPr>
          <p:spPr bwMode="auto">
            <a:xfrm>
              <a:off x="2828" y="2075"/>
              <a:ext cx="39" cy="45"/>
            </a:xfrm>
            <a:custGeom>
              <a:avLst/>
              <a:gdLst>
                <a:gd name="T0" fmla="*/ 57 w 115"/>
                <a:gd name="T1" fmla="*/ 18 h 133"/>
                <a:gd name="T2" fmla="*/ 50 w 115"/>
                <a:gd name="T3" fmla="*/ 19 h 133"/>
                <a:gd name="T4" fmla="*/ 37 w 115"/>
                <a:gd name="T5" fmla="*/ 25 h 133"/>
                <a:gd name="T6" fmla="*/ 31 w 115"/>
                <a:gd name="T7" fmla="*/ 31 h 133"/>
                <a:gd name="T8" fmla="*/ 23 w 115"/>
                <a:gd name="T9" fmla="*/ 45 h 133"/>
                <a:gd name="T10" fmla="*/ 21 w 115"/>
                <a:gd name="T11" fmla="*/ 67 h 133"/>
                <a:gd name="T12" fmla="*/ 23 w 115"/>
                <a:gd name="T13" fmla="*/ 88 h 133"/>
                <a:gd name="T14" fmla="*/ 31 w 115"/>
                <a:gd name="T15" fmla="*/ 103 h 133"/>
                <a:gd name="T16" fmla="*/ 37 w 115"/>
                <a:gd name="T17" fmla="*/ 109 h 133"/>
                <a:gd name="T18" fmla="*/ 50 w 115"/>
                <a:gd name="T19" fmla="*/ 114 h 133"/>
                <a:gd name="T20" fmla="*/ 57 w 115"/>
                <a:gd name="T21" fmla="*/ 116 h 133"/>
                <a:gd name="T22" fmla="*/ 66 w 115"/>
                <a:gd name="T23" fmla="*/ 114 h 133"/>
                <a:gd name="T24" fmla="*/ 79 w 115"/>
                <a:gd name="T25" fmla="*/ 109 h 133"/>
                <a:gd name="T26" fmla="*/ 85 w 115"/>
                <a:gd name="T27" fmla="*/ 103 h 133"/>
                <a:gd name="T28" fmla="*/ 92 w 115"/>
                <a:gd name="T29" fmla="*/ 88 h 133"/>
                <a:gd name="T30" fmla="*/ 93 w 115"/>
                <a:gd name="T31" fmla="*/ 67 h 133"/>
                <a:gd name="T32" fmla="*/ 92 w 115"/>
                <a:gd name="T33" fmla="*/ 47 h 133"/>
                <a:gd name="T34" fmla="*/ 85 w 115"/>
                <a:gd name="T35" fmla="*/ 31 h 133"/>
                <a:gd name="T36" fmla="*/ 79 w 115"/>
                <a:gd name="T37" fmla="*/ 25 h 133"/>
                <a:gd name="T38" fmla="*/ 66 w 115"/>
                <a:gd name="T39" fmla="*/ 19 h 133"/>
                <a:gd name="T40" fmla="*/ 57 w 115"/>
                <a:gd name="T41" fmla="*/ 18 h 133"/>
                <a:gd name="T42" fmla="*/ 57 w 115"/>
                <a:gd name="T43" fmla="*/ 0 h 133"/>
                <a:gd name="T44" fmla="*/ 70 w 115"/>
                <a:gd name="T45" fmla="*/ 2 h 133"/>
                <a:gd name="T46" fmla="*/ 92 w 115"/>
                <a:gd name="T47" fmla="*/ 11 h 133"/>
                <a:gd name="T48" fmla="*/ 101 w 115"/>
                <a:gd name="T49" fmla="*/ 18 h 133"/>
                <a:gd name="T50" fmla="*/ 108 w 115"/>
                <a:gd name="T51" fmla="*/ 28 h 133"/>
                <a:gd name="T52" fmla="*/ 115 w 115"/>
                <a:gd name="T53" fmla="*/ 52 h 133"/>
                <a:gd name="T54" fmla="*/ 115 w 115"/>
                <a:gd name="T55" fmla="*/ 67 h 133"/>
                <a:gd name="T56" fmla="*/ 115 w 115"/>
                <a:gd name="T57" fmla="*/ 81 h 133"/>
                <a:gd name="T58" fmla="*/ 108 w 115"/>
                <a:gd name="T59" fmla="*/ 106 h 133"/>
                <a:gd name="T60" fmla="*/ 101 w 115"/>
                <a:gd name="T61" fmla="*/ 116 h 133"/>
                <a:gd name="T62" fmla="*/ 92 w 115"/>
                <a:gd name="T63" fmla="*/ 123 h 133"/>
                <a:gd name="T64" fmla="*/ 70 w 115"/>
                <a:gd name="T65" fmla="*/ 132 h 133"/>
                <a:gd name="T66" fmla="*/ 57 w 115"/>
                <a:gd name="T67" fmla="*/ 133 h 133"/>
                <a:gd name="T68" fmla="*/ 44 w 115"/>
                <a:gd name="T69" fmla="*/ 132 h 133"/>
                <a:gd name="T70" fmla="*/ 23 w 115"/>
                <a:gd name="T71" fmla="*/ 123 h 133"/>
                <a:gd name="T72" fmla="*/ 16 w 115"/>
                <a:gd name="T73" fmla="*/ 116 h 133"/>
                <a:gd name="T74" fmla="*/ 8 w 115"/>
                <a:gd name="T75" fmla="*/ 106 h 133"/>
                <a:gd name="T76" fmla="*/ 1 w 115"/>
                <a:gd name="T77" fmla="*/ 81 h 133"/>
                <a:gd name="T78" fmla="*/ 0 w 115"/>
                <a:gd name="T79" fmla="*/ 67 h 133"/>
                <a:gd name="T80" fmla="*/ 1 w 115"/>
                <a:gd name="T81" fmla="*/ 52 h 133"/>
                <a:gd name="T82" fmla="*/ 8 w 115"/>
                <a:gd name="T83" fmla="*/ 28 h 133"/>
                <a:gd name="T84" fmla="*/ 16 w 115"/>
                <a:gd name="T85" fmla="*/ 18 h 133"/>
                <a:gd name="T86" fmla="*/ 23 w 115"/>
                <a:gd name="T87" fmla="*/ 11 h 133"/>
                <a:gd name="T88" fmla="*/ 44 w 115"/>
                <a:gd name="T89" fmla="*/ 2 h 133"/>
                <a:gd name="T90" fmla="*/ 57 w 115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3">
                  <a:moveTo>
                    <a:pt x="57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1" y="31"/>
                  </a:lnTo>
                  <a:lnTo>
                    <a:pt x="23" y="45"/>
                  </a:lnTo>
                  <a:lnTo>
                    <a:pt x="21" y="67"/>
                  </a:lnTo>
                  <a:lnTo>
                    <a:pt x="23" y="88"/>
                  </a:lnTo>
                  <a:lnTo>
                    <a:pt x="31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7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3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7" y="18"/>
                  </a:lnTo>
                  <a:close/>
                  <a:moveTo>
                    <a:pt x="57" y="0"/>
                  </a:moveTo>
                  <a:lnTo>
                    <a:pt x="70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5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0" y="132"/>
                  </a:lnTo>
                  <a:lnTo>
                    <a:pt x="57" y="133"/>
                  </a:lnTo>
                  <a:lnTo>
                    <a:pt x="44" y="132"/>
                  </a:lnTo>
                  <a:lnTo>
                    <a:pt x="23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3" y="11"/>
                  </a:lnTo>
                  <a:lnTo>
                    <a:pt x="44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8"/>
            <p:cNvSpPr>
              <a:spLocks/>
            </p:cNvSpPr>
            <p:nvPr/>
          </p:nvSpPr>
          <p:spPr bwMode="auto">
            <a:xfrm>
              <a:off x="2878" y="2075"/>
              <a:ext cx="25" cy="44"/>
            </a:xfrm>
            <a:custGeom>
              <a:avLst/>
              <a:gdLst>
                <a:gd name="T0" fmla="*/ 73 w 73"/>
                <a:gd name="T1" fmla="*/ 24 h 130"/>
                <a:gd name="T2" fmla="*/ 69 w 73"/>
                <a:gd name="T3" fmla="*/ 21 h 130"/>
                <a:gd name="T4" fmla="*/ 66 w 73"/>
                <a:gd name="T5" fmla="*/ 21 h 130"/>
                <a:gd name="T6" fmla="*/ 61 w 73"/>
                <a:gd name="T7" fmla="*/ 19 h 130"/>
                <a:gd name="T8" fmla="*/ 56 w 73"/>
                <a:gd name="T9" fmla="*/ 19 h 130"/>
                <a:gd name="T10" fmla="*/ 40 w 73"/>
                <a:gd name="T11" fmla="*/ 21 h 130"/>
                <a:gd name="T12" fmla="*/ 30 w 73"/>
                <a:gd name="T13" fmla="*/ 31 h 130"/>
                <a:gd name="T14" fmla="*/ 21 w 73"/>
                <a:gd name="T15" fmla="*/ 44 h 130"/>
                <a:gd name="T16" fmla="*/ 20 w 73"/>
                <a:gd name="T17" fmla="*/ 64 h 130"/>
                <a:gd name="T18" fmla="*/ 20 w 73"/>
                <a:gd name="T19" fmla="*/ 130 h 130"/>
                <a:gd name="T20" fmla="*/ 0 w 73"/>
                <a:gd name="T21" fmla="*/ 130 h 130"/>
                <a:gd name="T22" fmla="*/ 0 w 73"/>
                <a:gd name="T23" fmla="*/ 3 h 130"/>
                <a:gd name="T24" fmla="*/ 20 w 73"/>
                <a:gd name="T25" fmla="*/ 3 h 130"/>
                <a:gd name="T26" fmla="*/ 20 w 73"/>
                <a:gd name="T27" fmla="*/ 24 h 130"/>
                <a:gd name="T28" fmla="*/ 27 w 73"/>
                <a:gd name="T29" fmla="*/ 12 h 130"/>
                <a:gd name="T30" fmla="*/ 37 w 73"/>
                <a:gd name="T31" fmla="*/ 6 h 130"/>
                <a:gd name="T32" fmla="*/ 49 w 73"/>
                <a:gd name="T33" fmla="*/ 2 h 130"/>
                <a:gd name="T34" fmla="*/ 63 w 73"/>
                <a:gd name="T35" fmla="*/ 0 h 130"/>
                <a:gd name="T36" fmla="*/ 64 w 73"/>
                <a:gd name="T37" fmla="*/ 0 h 130"/>
                <a:gd name="T38" fmla="*/ 67 w 73"/>
                <a:gd name="T39" fmla="*/ 0 h 130"/>
                <a:gd name="T40" fmla="*/ 70 w 73"/>
                <a:gd name="T41" fmla="*/ 0 h 130"/>
                <a:gd name="T42" fmla="*/ 73 w 73"/>
                <a:gd name="T43" fmla="*/ 2 h 130"/>
                <a:gd name="T44" fmla="*/ 73 w 73"/>
                <a:gd name="T45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30">
                  <a:moveTo>
                    <a:pt x="73" y="24"/>
                  </a:moveTo>
                  <a:lnTo>
                    <a:pt x="69" y="21"/>
                  </a:lnTo>
                  <a:lnTo>
                    <a:pt x="66" y="21"/>
                  </a:lnTo>
                  <a:lnTo>
                    <a:pt x="61" y="19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30" y="31"/>
                  </a:lnTo>
                  <a:lnTo>
                    <a:pt x="21" y="44"/>
                  </a:lnTo>
                  <a:lnTo>
                    <a:pt x="20" y="64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7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2"/>
                  </a:lnTo>
                  <a:lnTo>
                    <a:pt x="7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2" name="Freeform 129"/>
            <p:cNvSpPr>
              <a:spLocks noEditPoints="1"/>
            </p:cNvSpPr>
            <p:nvPr/>
          </p:nvSpPr>
          <p:spPr bwMode="auto">
            <a:xfrm>
              <a:off x="2374" y="2150"/>
              <a:ext cx="7" cy="58"/>
            </a:xfrm>
            <a:custGeom>
              <a:avLst/>
              <a:gdLst>
                <a:gd name="T0" fmla="*/ 0 w 21"/>
                <a:gd name="T1" fmla="*/ 49 h 174"/>
                <a:gd name="T2" fmla="*/ 21 w 21"/>
                <a:gd name="T3" fmla="*/ 49 h 174"/>
                <a:gd name="T4" fmla="*/ 21 w 21"/>
                <a:gd name="T5" fmla="*/ 174 h 174"/>
                <a:gd name="T6" fmla="*/ 0 w 21"/>
                <a:gd name="T7" fmla="*/ 174 h 174"/>
                <a:gd name="T8" fmla="*/ 0 w 21"/>
                <a:gd name="T9" fmla="*/ 49 h 174"/>
                <a:gd name="T10" fmla="*/ 0 w 21"/>
                <a:gd name="T11" fmla="*/ 0 h 174"/>
                <a:gd name="T12" fmla="*/ 21 w 21"/>
                <a:gd name="T13" fmla="*/ 0 h 174"/>
                <a:gd name="T14" fmla="*/ 21 w 21"/>
                <a:gd name="T15" fmla="*/ 26 h 174"/>
                <a:gd name="T16" fmla="*/ 0 w 21"/>
                <a:gd name="T17" fmla="*/ 26 h 174"/>
                <a:gd name="T18" fmla="*/ 0 w 21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4">
                  <a:moveTo>
                    <a:pt x="0" y="49"/>
                  </a:moveTo>
                  <a:lnTo>
                    <a:pt x="21" y="49"/>
                  </a:lnTo>
                  <a:lnTo>
                    <a:pt x="21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30"/>
            <p:cNvSpPr>
              <a:spLocks/>
            </p:cNvSpPr>
            <p:nvPr/>
          </p:nvSpPr>
          <p:spPr bwMode="auto">
            <a:xfrm>
              <a:off x="239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3 w 105"/>
                <a:gd name="T9" fmla="*/ 37 h 128"/>
                <a:gd name="T10" fmla="*/ 78 w 105"/>
                <a:gd name="T11" fmla="*/ 26 h 128"/>
                <a:gd name="T12" fmla="*/ 69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0 w 105"/>
                <a:gd name="T23" fmla="*/ 57 h 128"/>
                <a:gd name="T24" fmla="*/ 20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0 w 105"/>
                <a:gd name="T31" fmla="*/ 3 h 128"/>
                <a:gd name="T32" fmla="*/ 20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8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3" y="37"/>
                  </a:lnTo>
                  <a:lnTo>
                    <a:pt x="78" y="26"/>
                  </a:lnTo>
                  <a:lnTo>
                    <a:pt x="69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0" y="57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31"/>
            <p:cNvSpPr>
              <a:spLocks/>
            </p:cNvSpPr>
            <p:nvPr/>
          </p:nvSpPr>
          <p:spPr bwMode="auto">
            <a:xfrm>
              <a:off x="2439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8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32"/>
            <p:cNvSpPr>
              <a:spLocks noEditPoints="1"/>
            </p:cNvSpPr>
            <p:nvPr/>
          </p:nvSpPr>
          <p:spPr bwMode="auto">
            <a:xfrm>
              <a:off x="2471" y="2165"/>
              <a:ext cx="39" cy="44"/>
            </a:xfrm>
            <a:custGeom>
              <a:avLst/>
              <a:gdLst>
                <a:gd name="T0" fmla="*/ 117 w 117"/>
                <a:gd name="T1" fmla="*/ 60 h 132"/>
                <a:gd name="T2" fmla="*/ 117 w 117"/>
                <a:gd name="T3" fmla="*/ 70 h 132"/>
                <a:gd name="T4" fmla="*/ 22 w 117"/>
                <a:gd name="T5" fmla="*/ 70 h 132"/>
                <a:gd name="T6" fmla="*/ 25 w 117"/>
                <a:gd name="T7" fmla="*/ 91 h 132"/>
                <a:gd name="T8" fmla="*/ 35 w 117"/>
                <a:gd name="T9" fmla="*/ 104 h 132"/>
                <a:gd name="T10" fmla="*/ 48 w 117"/>
                <a:gd name="T11" fmla="*/ 112 h 132"/>
                <a:gd name="T12" fmla="*/ 66 w 117"/>
                <a:gd name="T13" fmla="*/ 114 h 132"/>
                <a:gd name="T14" fmla="*/ 78 w 117"/>
                <a:gd name="T15" fmla="*/ 114 h 132"/>
                <a:gd name="T16" fmla="*/ 89 w 117"/>
                <a:gd name="T17" fmla="*/ 111 h 132"/>
                <a:gd name="T18" fmla="*/ 101 w 117"/>
                <a:gd name="T19" fmla="*/ 108 h 132"/>
                <a:gd name="T20" fmla="*/ 111 w 117"/>
                <a:gd name="T21" fmla="*/ 102 h 132"/>
                <a:gd name="T22" fmla="*/ 111 w 117"/>
                <a:gd name="T23" fmla="*/ 122 h 132"/>
                <a:gd name="T24" fmla="*/ 101 w 117"/>
                <a:gd name="T25" fmla="*/ 127 h 132"/>
                <a:gd name="T26" fmla="*/ 89 w 117"/>
                <a:gd name="T27" fmla="*/ 129 h 132"/>
                <a:gd name="T28" fmla="*/ 76 w 117"/>
                <a:gd name="T29" fmla="*/ 131 h 132"/>
                <a:gd name="T30" fmla="*/ 65 w 117"/>
                <a:gd name="T31" fmla="*/ 132 h 132"/>
                <a:gd name="T32" fmla="*/ 50 w 117"/>
                <a:gd name="T33" fmla="*/ 131 h 132"/>
                <a:gd name="T34" fmla="*/ 26 w 117"/>
                <a:gd name="T35" fmla="*/ 122 h 132"/>
                <a:gd name="T36" fmla="*/ 17 w 117"/>
                <a:gd name="T37" fmla="*/ 114 h 132"/>
                <a:gd name="T38" fmla="*/ 9 w 117"/>
                <a:gd name="T39" fmla="*/ 105 h 132"/>
                <a:gd name="T40" fmla="*/ 0 w 117"/>
                <a:gd name="T41" fmla="*/ 81 h 132"/>
                <a:gd name="T42" fmla="*/ 0 w 117"/>
                <a:gd name="T43" fmla="*/ 66 h 132"/>
                <a:gd name="T44" fmla="*/ 0 w 117"/>
                <a:gd name="T45" fmla="*/ 52 h 132"/>
                <a:gd name="T46" fmla="*/ 9 w 117"/>
                <a:gd name="T47" fmla="*/ 27 h 132"/>
                <a:gd name="T48" fmla="*/ 16 w 117"/>
                <a:gd name="T49" fmla="*/ 17 h 132"/>
                <a:gd name="T50" fmla="*/ 25 w 117"/>
                <a:gd name="T51" fmla="*/ 10 h 132"/>
                <a:gd name="T52" fmla="*/ 48 w 117"/>
                <a:gd name="T53" fmla="*/ 0 h 132"/>
                <a:gd name="T54" fmla="*/ 62 w 117"/>
                <a:gd name="T55" fmla="*/ 0 h 132"/>
                <a:gd name="T56" fmla="*/ 74 w 117"/>
                <a:gd name="T57" fmla="*/ 0 h 132"/>
                <a:gd name="T58" fmla="*/ 94 w 117"/>
                <a:gd name="T59" fmla="*/ 8 h 132"/>
                <a:gd name="T60" fmla="*/ 101 w 117"/>
                <a:gd name="T61" fmla="*/ 16 h 132"/>
                <a:gd name="T62" fmla="*/ 108 w 117"/>
                <a:gd name="T63" fmla="*/ 24 h 132"/>
                <a:gd name="T64" fmla="*/ 115 w 117"/>
                <a:gd name="T65" fmla="*/ 47 h 132"/>
                <a:gd name="T66" fmla="*/ 117 w 117"/>
                <a:gd name="T67" fmla="*/ 60 h 132"/>
                <a:gd name="T68" fmla="*/ 95 w 117"/>
                <a:gd name="T69" fmla="*/ 55 h 132"/>
                <a:gd name="T70" fmla="*/ 94 w 117"/>
                <a:gd name="T71" fmla="*/ 39 h 132"/>
                <a:gd name="T72" fmla="*/ 86 w 117"/>
                <a:gd name="T73" fmla="*/ 27 h 132"/>
                <a:gd name="T74" fmla="*/ 76 w 117"/>
                <a:gd name="T75" fmla="*/ 19 h 132"/>
                <a:gd name="T76" fmla="*/ 62 w 117"/>
                <a:gd name="T77" fmla="*/ 17 h 132"/>
                <a:gd name="T78" fmla="*/ 45 w 117"/>
                <a:gd name="T79" fmla="*/ 19 h 132"/>
                <a:gd name="T80" fmla="*/ 33 w 117"/>
                <a:gd name="T81" fmla="*/ 27 h 132"/>
                <a:gd name="T82" fmla="*/ 25 w 117"/>
                <a:gd name="T83" fmla="*/ 37 h 132"/>
                <a:gd name="T84" fmla="*/ 22 w 117"/>
                <a:gd name="T85" fmla="*/ 55 h 132"/>
                <a:gd name="T86" fmla="*/ 95 w 117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132">
                  <a:moveTo>
                    <a:pt x="117" y="60"/>
                  </a:moveTo>
                  <a:lnTo>
                    <a:pt x="117" y="70"/>
                  </a:lnTo>
                  <a:lnTo>
                    <a:pt x="22" y="70"/>
                  </a:lnTo>
                  <a:lnTo>
                    <a:pt x="25" y="91"/>
                  </a:lnTo>
                  <a:lnTo>
                    <a:pt x="35" y="104"/>
                  </a:lnTo>
                  <a:lnTo>
                    <a:pt x="48" y="112"/>
                  </a:lnTo>
                  <a:lnTo>
                    <a:pt x="66" y="114"/>
                  </a:lnTo>
                  <a:lnTo>
                    <a:pt x="78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1" y="102"/>
                  </a:lnTo>
                  <a:lnTo>
                    <a:pt x="111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6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6" y="122"/>
                  </a:lnTo>
                  <a:lnTo>
                    <a:pt x="17" y="114"/>
                  </a:lnTo>
                  <a:lnTo>
                    <a:pt x="9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9" y="27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74" y="0"/>
                  </a:lnTo>
                  <a:lnTo>
                    <a:pt x="94" y="8"/>
                  </a:lnTo>
                  <a:lnTo>
                    <a:pt x="101" y="16"/>
                  </a:lnTo>
                  <a:lnTo>
                    <a:pt x="108" y="24"/>
                  </a:lnTo>
                  <a:lnTo>
                    <a:pt x="115" y="47"/>
                  </a:lnTo>
                  <a:lnTo>
                    <a:pt x="117" y="60"/>
                  </a:lnTo>
                  <a:close/>
                  <a:moveTo>
                    <a:pt x="95" y="55"/>
                  </a:moveTo>
                  <a:lnTo>
                    <a:pt x="94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5" y="19"/>
                  </a:lnTo>
                  <a:lnTo>
                    <a:pt x="33" y="27"/>
                  </a:lnTo>
                  <a:lnTo>
                    <a:pt x="25" y="37"/>
                  </a:lnTo>
                  <a:lnTo>
                    <a:pt x="22" y="55"/>
                  </a:lnTo>
                  <a:lnTo>
                    <a:pt x="9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33"/>
            <p:cNvSpPr>
              <a:spLocks/>
            </p:cNvSpPr>
            <p:nvPr/>
          </p:nvSpPr>
          <p:spPr bwMode="auto">
            <a:xfrm>
              <a:off x="2521" y="2165"/>
              <a:ext cx="25" cy="43"/>
            </a:xfrm>
            <a:custGeom>
              <a:avLst/>
              <a:gdLst>
                <a:gd name="T0" fmla="*/ 73 w 73"/>
                <a:gd name="T1" fmla="*/ 21 h 128"/>
                <a:gd name="T2" fmla="*/ 71 w 73"/>
                <a:gd name="T3" fmla="*/ 20 h 128"/>
                <a:gd name="T4" fmla="*/ 66 w 73"/>
                <a:gd name="T5" fmla="*/ 19 h 128"/>
                <a:gd name="T6" fmla="*/ 62 w 73"/>
                <a:gd name="T7" fmla="*/ 19 h 128"/>
                <a:gd name="T8" fmla="*/ 56 w 73"/>
                <a:gd name="T9" fmla="*/ 19 h 128"/>
                <a:gd name="T10" fmla="*/ 40 w 73"/>
                <a:gd name="T11" fmla="*/ 20 h 128"/>
                <a:gd name="T12" fmla="*/ 30 w 73"/>
                <a:gd name="T13" fmla="*/ 30 h 128"/>
                <a:gd name="T14" fmla="*/ 22 w 73"/>
                <a:gd name="T15" fmla="*/ 43 h 128"/>
                <a:gd name="T16" fmla="*/ 20 w 73"/>
                <a:gd name="T17" fmla="*/ 62 h 128"/>
                <a:gd name="T18" fmla="*/ 20 w 73"/>
                <a:gd name="T19" fmla="*/ 128 h 128"/>
                <a:gd name="T20" fmla="*/ 0 w 73"/>
                <a:gd name="T21" fmla="*/ 128 h 128"/>
                <a:gd name="T22" fmla="*/ 0 w 73"/>
                <a:gd name="T23" fmla="*/ 3 h 128"/>
                <a:gd name="T24" fmla="*/ 20 w 73"/>
                <a:gd name="T25" fmla="*/ 3 h 128"/>
                <a:gd name="T26" fmla="*/ 20 w 73"/>
                <a:gd name="T27" fmla="*/ 21 h 128"/>
                <a:gd name="T28" fmla="*/ 27 w 73"/>
                <a:gd name="T29" fmla="*/ 11 h 128"/>
                <a:gd name="T30" fmla="*/ 37 w 73"/>
                <a:gd name="T31" fmla="*/ 6 h 128"/>
                <a:gd name="T32" fmla="*/ 49 w 73"/>
                <a:gd name="T33" fmla="*/ 0 h 128"/>
                <a:gd name="T34" fmla="*/ 63 w 73"/>
                <a:gd name="T35" fmla="*/ 0 h 128"/>
                <a:gd name="T36" fmla="*/ 65 w 73"/>
                <a:gd name="T37" fmla="*/ 0 h 128"/>
                <a:gd name="T38" fmla="*/ 68 w 73"/>
                <a:gd name="T39" fmla="*/ 0 h 128"/>
                <a:gd name="T40" fmla="*/ 71 w 73"/>
                <a:gd name="T41" fmla="*/ 0 h 128"/>
                <a:gd name="T42" fmla="*/ 73 w 73"/>
                <a:gd name="T43" fmla="*/ 1 h 128"/>
                <a:gd name="T44" fmla="*/ 73 w 73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28">
                  <a:moveTo>
                    <a:pt x="73" y="21"/>
                  </a:moveTo>
                  <a:lnTo>
                    <a:pt x="71" y="20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6" y="19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22" y="43"/>
                  </a:lnTo>
                  <a:lnTo>
                    <a:pt x="20" y="62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1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34"/>
            <p:cNvSpPr>
              <a:spLocks noEditPoints="1"/>
            </p:cNvSpPr>
            <p:nvPr/>
          </p:nvSpPr>
          <p:spPr bwMode="auto">
            <a:xfrm>
              <a:off x="2553" y="2165"/>
              <a:ext cx="37" cy="59"/>
            </a:xfrm>
            <a:custGeom>
              <a:avLst/>
              <a:gdLst>
                <a:gd name="T0" fmla="*/ 20 w 112"/>
                <a:gd name="T1" fmla="*/ 109 h 177"/>
                <a:gd name="T2" fmla="*/ 20 w 112"/>
                <a:gd name="T3" fmla="*/ 177 h 177"/>
                <a:gd name="T4" fmla="*/ 0 w 112"/>
                <a:gd name="T5" fmla="*/ 177 h 177"/>
                <a:gd name="T6" fmla="*/ 0 w 112"/>
                <a:gd name="T7" fmla="*/ 3 h 177"/>
                <a:gd name="T8" fmla="*/ 20 w 112"/>
                <a:gd name="T9" fmla="*/ 3 h 177"/>
                <a:gd name="T10" fmla="*/ 20 w 112"/>
                <a:gd name="T11" fmla="*/ 21 h 177"/>
                <a:gd name="T12" fmla="*/ 27 w 112"/>
                <a:gd name="T13" fmla="*/ 11 h 177"/>
                <a:gd name="T14" fmla="*/ 37 w 112"/>
                <a:gd name="T15" fmla="*/ 6 h 177"/>
                <a:gd name="T16" fmla="*/ 48 w 112"/>
                <a:gd name="T17" fmla="*/ 0 h 177"/>
                <a:gd name="T18" fmla="*/ 61 w 112"/>
                <a:gd name="T19" fmla="*/ 0 h 177"/>
                <a:gd name="T20" fmla="*/ 72 w 112"/>
                <a:gd name="T21" fmla="*/ 0 h 177"/>
                <a:gd name="T22" fmla="*/ 91 w 112"/>
                <a:gd name="T23" fmla="*/ 10 h 177"/>
                <a:gd name="T24" fmla="*/ 98 w 112"/>
                <a:gd name="T25" fmla="*/ 17 h 177"/>
                <a:gd name="T26" fmla="*/ 105 w 112"/>
                <a:gd name="T27" fmla="*/ 27 h 177"/>
                <a:gd name="T28" fmla="*/ 112 w 112"/>
                <a:gd name="T29" fmla="*/ 52 h 177"/>
                <a:gd name="T30" fmla="*/ 112 w 112"/>
                <a:gd name="T31" fmla="*/ 66 h 177"/>
                <a:gd name="T32" fmla="*/ 112 w 112"/>
                <a:gd name="T33" fmla="*/ 81 h 177"/>
                <a:gd name="T34" fmla="*/ 105 w 112"/>
                <a:gd name="T35" fmla="*/ 104 h 177"/>
                <a:gd name="T36" fmla="*/ 98 w 112"/>
                <a:gd name="T37" fmla="*/ 114 h 177"/>
                <a:gd name="T38" fmla="*/ 91 w 112"/>
                <a:gd name="T39" fmla="*/ 122 h 177"/>
                <a:gd name="T40" fmla="*/ 72 w 112"/>
                <a:gd name="T41" fmla="*/ 131 h 177"/>
                <a:gd name="T42" fmla="*/ 61 w 112"/>
                <a:gd name="T43" fmla="*/ 132 h 177"/>
                <a:gd name="T44" fmla="*/ 48 w 112"/>
                <a:gd name="T45" fmla="*/ 131 h 177"/>
                <a:gd name="T46" fmla="*/ 37 w 112"/>
                <a:gd name="T47" fmla="*/ 127 h 177"/>
                <a:gd name="T48" fmla="*/ 27 w 112"/>
                <a:gd name="T49" fmla="*/ 119 h 177"/>
                <a:gd name="T50" fmla="*/ 20 w 112"/>
                <a:gd name="T51" fmla="*/ 109 h 177"/>
                <a:gd name="T52" fmla="*/ 91 w 112"/>
                <a:gd name="T53" fmla="*/ 66 h 177"/>
                <a:gd name="T54" fmla="*/ 89 w 112"/>
                <a:gd name="T55" fmla="*/ 44 h 177"/>
                <a:gd name="T56" fmla="*/ 82 w 112"/>
                <a:gd name="T57" fmla="*/ 30 h 177"/>
                <a:gd name="T58" fmla="*/ 76 w 112"/>
                <a:gd name="T59" fmla="*/ 24 h 177"/>
                <a:gd name="T60" fmla="*/ 63 w 112"/>
                <a:gd name="T61" fmla="*/ 17 h 177"/>
                <a:gd name="T62" fmla="*/ 56 w 112"/>
                <a:gd name="T63" fmla="*/ 17 h 177"/>
                <a:gd name="T64" fmla="*/ 48 w 112"/>
                <a:gd name="T65" fmla="*/ 17 h 177"/>
                <a:gd name="T66" fmla="*/ 35 w 112"/>
                <a:gd name="T67" fmla="*/ 24 h 177"/>
                <a:gd name="T68" fmla="*/ 30 w 112"/>
                <a:gd name="T69" fmla="*/ 30 h 177"/>
                <a:gd name="T70" fmla="*/ 22 w 112"/>
                <a:gd name="T71" fmla="*/ 44 h 177"/>
                <a:gd name="T72" fmla="*/ 20 w 112"/>
                <a:gd name="T73" fmla="*/ 66 h 177"/>
                <a:gd name="T74" fmla="*/ 22 w 112"/>
                <a:gd name="T75" fmla="*/ 86 h 177"/>
                <a:gd name="T76" fmla="*/ 30 w 112"/>
                <a:gd name="T77" fmla="*/ 102 h 177"/>
                <a:gd name="T78" fmla="*/ 35 w 112"/>
                <a:gd name="T79" fmla="*/ 108 h 177"/>
                <a:gd name="T80" fmla="*/ 48 w 112"/>
                <a:gd name="T81" fmla="*/ 114 h 177"/>
                <a:gd name="T82" fmla="*/ 56 w 112"/>
                <a:gd name="T83" fmla="*/ 115 h 177"/>
                <a:gd name="T84" fmla="*/ 63 w 112"/>
                <a:gd name="T85" fmla="*/ 114 h 177"/>
                <a:gd name="T86" fmla="*/ 76 w 112"/>
                <a:gd name="T87" fmla="*/ 108 h 177"/>
                <a:gd name="T88" fmla="*/ 82 w 112"/>
                <a:gd name="T89" fmla="*/ 102 h 177"/>
                <a:gd name="T90" fmla="*/ 89 w 112"/>
                <a:gd name="T91" fmla="*/ 86 h 177"/>
                <a:gd name="T92" fmla="*/ 91 w 112"/>
                <a:gd name="T93" fmla="*/ 6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77">
                  <a:moveTo>
                    <a:pt x="20" y="109"/>
                  </a:moveTo>
                  <a:lnTo>
                    <a:pt x="20" y="177"/>
                  </a:lnTo>
                  <a:lnTo>
                    <a:pt x="0" y="177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91" y="10"/>
                  </a:lnTo>
                  <a:lnTo>
                    <a:pt x="98" y="17"/>
                  </a:lnTo>
                  <a:lnTo>
                    <a:pt x="105" y="27"/>
                  </a:lnTo>
                  <a:lnTo>
                    <a:pt x="112" y="52"/>
                  </a:lnTo>
                  <a:lnTo>
                    <a:pt x="112" y="66"/>
                  </a:lnTo>
                  <a:lnTo>
                    <a:pt x="112" y="81"/>
                  </a:lnTo>
                  <a:lnTo>
                    <a:pt x="105" y="104"/>
                  </a:lnTo>
                  <a:lnTo>
                    <a:pt x="98" y="114"/>
                  </a:lnTo>
                  <a:lnTo>
                    <a:pt x="91" y="122"/>
                  </a:lnTo>
                  <a:lnTo>
                    <a:pt x="72" y="131"/>
                  </a:lnTo>
                  <a:lnTo>
                    <a:pt x="61" y="132"/>
                  </a:lnTo>
                  <a:lnTo>
                    <a:pt x="48" y="131"/>
                  </a:lnTo>
                  <a:lnTo>
                    <a:pt x="37" y="127"/>
                  </a:lnTo>
                  <a:lnTo>
                    <a:pt x="27" y="119"/>
                  </a:lnTo>
                  <a:lnTo>
                    <a:pt x="20" y="109"/>
                  </a:lnTo>
                  <a:close/>
                  <a:moveTo>
                    <a:pt x="91" y="66"/>
                  </a:moveTo>
                  <a:lnTo>
                    <a:pt x="89" y="44"/>
                  </a:lnTo>
                  <a:lnTo>
                    <a:pt x="82" y="30"/>
                  </a:lnTo>
                  <a:lnTo>
                    <a:pt x="76" y="24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48" y="17"/>
                  </a:lnTo>
                  <a:lnTo>
                    <a:pt x="35" y="24"/>
                  </a:lnTo>
                  <a:lnTo>
                    <a:pt x="30" y="30"/>
                  </a:lnTo>
                  <a:lnTo>
                    <a:pt x="22" y="44"/>
                  </a:lnTo>
                  <a:lnTo>
                    <a:pt x="20" y="66"/>
                  </a:lnTo>
                  <a:lnTo>
                    <a:pt x="22" y="86"/>
                  </a:lnTo>
                  <a:lnTo>
                    <a:pt x="30" y="102"/>
                  </a:lnTo>
                  <a:lnTo>
                    <a:pt x="35" y="108"/>
                  </a:lnTo>
                  <a:lnTo>
                    <a:pt x="48" y="114"/>
                  </a:lnTo>
                  <a:lnTo>
                    <a:pt x="56" y="115"/>
                  </a:lnTo>
                  <a:lnTo>
                    <a:pt x="63" y="114"/>
                  </a:lnTo>
                  <a:lnTo>
                    <a:pt x="76" y="108"/>
                  </a:lnTo>
                  <a:lnTo>
                    <a:pt x="82" y="102"/>
                  </a:lnTo>
                  <a:lnTo>
                    <a:pt x="89" y="86"/>
                  </a:lnTo>
                  <a:lnTo>
                    <a:pt x="9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35"/>
            <p:cNvSpPr>
              <a:spLocks/>
            </p:cNvSpPr>
            <p:nvPr/>
          </p:nvSpPr>
          <p:spPr bwMode="auto">
            <a:xfrm>
              <a:off x="2602" y="2165"/>
              <a:ext cx="24" cy="43"/>
            </a:xfrm>
            <a:custGeom>
              <a:avLst/>
              <a:gdLst>
                <a:gd name="T0" fmla="*/ 74 w 74"/>
                <a:gd name="T1" fmla="*/ 21 h 128"/>
                <a:gd name="T2" fmla="*/ 70 w 74"/>
                <a:gd name="T3" fmla="*/ 20 h 128"/>
                <a:gd name="T4" fmla="*/ 66 w 74"/>
                <a:gd name="T5" fmla="*/ 19 h 128"/>
                <a:gd name="T6" fmla="*/ 61 w 74"/>
                <a:gd name="T7" fmla="*/ 19 h 128"/>
                <a:gd name="T8" fmla="*/ 57 w 74"/>
                <a:gd name="T9" fmla="*/ 19 h 128"/>
                <a:gd name="T10" fmla="*/ 41 w 74"/>
                <a:gd name="T11" fmla="*/ 20 h 128"/>
                <a:gd name="T12" fmla="*/ 30 w 74"/>
                <a:gd name="T13" fmla="*/ 30 h 128"/>
                <a:gd name="T14" fmla="*/ 23 w 74"/>
                <a:gd name="T15" fmla="*/ 43 h 128"/>
                <a:gd name="T16" fmla="*/ 21 w 74"/>
                <a:gd name="T17" fmla="*/ 62 h 128"/>
                <a:gd name="T18" fmla="*/ 21 w 74"/>
                <a:gd name="T19" fmla="*/ 128 h 128"/>
                <a:gd name="T20" fmla="*/ 0 w 74"/>
                <a:gd name="T21" fmla="*/ 128 h 128"/>
                <a:gd name="T22" fmla="*/ 0 w 74"/>
                <a:gd name="T23" fmla="*/ 3 h 128"/>
                <a:gd name="T24" fmla="*/ 21 w 74"/>
                <a:gd name="T25" fmla="*/ 3 h 128"/>
                <a:gd name="T26" fmla="*/ 21 w 74"/>
                <a:gd name="T27" fmla="*/ 21 h 128"/>
                <a:gd name="T28" fmla="*/ 28 w 74"/>
                <a:gd name="T29" fmla="*/ 11 h 128"/>
                <a:gd name="T30" fmla="*/ 38 w 74"/>
                <a:gd name="T31" fmla="*/ 6 h 128"/>
                <a:gd name="T32" fmla="*/ 49 w 74"/>
                <a:gd name="T33" fmla="*/ 0 h 128"/>
                <a:gd name="T34" fmla="*/ 63 w 74"/>
                <a:gd name="T35" fmla="*/ 0 h 128"/>
                <a:gd name="T36" fmla="*/ 66 w 74"/>
                <a:gd name="T37" fmla="*/ 0 h 128"/>
                <a:gd name="T38" fmla="*/ 67 w 74"/>
                <a:gd name="T39" fmla="*/ 0 h 128"/>
                <a:gd name="T40" fmla="*/ 70 w 74"/>
                <a:gd name="T41" fmla="*/ 0 h 128"/>
                <a:gd name="T42" fmla="*/ 73 w 74"/>
                <a:gd name="T43" fmla="*/ 1 h 128"/>
                <a:gd name="T44" fmla="*/ 74 w 74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28">
                  <a:moveTo>
                    <a:pt x="74" y="21"/>
                  </a:moveTo>
                  <a:lnTo>
                    <a:pt x="70" y="20"/>
                  </a:lnTo>
                  <a:lnTo>
                    <a:pt x="66" y="19"/>
                  </a:lnTo>
                  <a:lnTo>
                    <a:pt x="61" y="19"/>
                  </a:lnTo>
                  <a:lnTo>
                    <a:pt x="57" y="19"/>
                  </a:lnTo>
                  <a:lnTo>
                    <a:pt x="41" y="20"/>
                  </a:lnTo>
                  <a:lnTo>
                    <a:pt x="30" y="30"/>
                  </a:lnTo>
                  <a:lnTo>
                    <a:pt x="23" y="43"/>
                  </a:lnTo>
                  <a:lnTo>
                    <a:pt x="21" y="62"/>
                  </a:lnTo>
                  <a:lnTo>
                    <a:pt x="21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1"/>
                  </a:lnTo>
                  <a:lnTo>
                    <a:pt x="28" y="11"/>
                  </a:lnTo>
                  <a:lnTo>
                    <a:pt x="38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36"/>
            <p:cNvSpPr>
              <a:spLocks noEditPoints="1"/>
            </p:cNvSpPr>
            <p:nvPr/>
          </p:nvSpPr>
          <p:spPr bwMode="auto">
            <a:xfrm>
              <a:off x="2629" y="2165"/>
              <a:ext cx="39" cy="44"/>
            </a:xfrm>
            <a:custGeom>
              <a:avLst/>
              <a:gdLst>
                <a:gd name="T0" fmla="*/ 116 w 116"/>
                <a:gd name="T1" fmla="*/ 60 h 132"/>
                <a:gd name="T2" fmla="*/ 116 w 116"/>
                <a:gd name="T3" fmla="*/ 70 h 132"/>
                <a:gd name="T4" fmla="*/ 21 w 116"/>
                <a:gd name="T5" fmla="*/ 70 h 132"/>
                <a:gd name="T6" fmla="*/ 24 w 116"/>
                <a:gd name="T7" fmla="*/ 91 h 132"/>
                <a:gd name="T8" fmla="*/ 34 w 116"/>
                <a:gd name="T9" fmla="*/ 104 h 132"/>
                <a:gd name="T10" fmla="*/ 47 w 116"/>
                <a:gd name="T11" fmla="*/ 112 h 132"/>
                <a:gd name="T12" fmla="*/ 66 w 116"/>
                <a:gd name="T13" fmla="*/ 114 h 132"/>
                <a:gd name="T14" fmla="*/ 79 w 116"/>
                <a:gd name="T15" fmla="*/ 114 h 132"/>
                <a:gd name="T16" fmla="*/ 89 w 116"/>
                <a:gd name="T17" fmla="*/ 111 h 132"/>
                <a:gd name="T18" fmla="*/ 101 w 116"/>
                <a:gd name="T19" fmla="*/ 108 h 132"/>
                <a:gd name="T20" fmla="*/ 112 w 116"/>
                <a:gd name="T21" fmla="*/ 102 h 132"/>
                <a:gd name="T22" fmla="*/ 112 w 116"/>
                <a:gd name="T23" fmla="*/ 122 h 132"/>
                <a:gd name="T24" fmla="*/ 101 w 116"/>
                <a:gd name="T25" fmla="*/ 127 h 132"/>
                <a:gd name="T26" fmla="*/ 89 w 116"/>
                <a:gd name="T27" fmla="*/ 129 h 132"/>
                <a:gd name="T28" fmla="*/ 77 w 116"/>
                <a:gd name="T29" fmla="*/ 131 h 132"/>
                <a:gd name="T30" fmla="*/ 65 w 116"/>
                <a:gd name="T31" fmla="*/ 132 h 132"/>
                <a:gd name="T32" fmla="*/ 50 w 116"/>
                <a:gd name="T33" fmla="*/ 131 h 132"/>
                <a:gd name="T34" fmla="*/ 27 w 116"/>
                <a:gd name="T35" fmla="*/ 122 h 132"/>
                <a:gd name="T36" fmla="*/ 17 w 116"/>
                <a:gd name="T37" fmla="*/ 114 h 132"/>
                <a:gd name="T38" fmla="*/ 10 w 116"/>
                <a:gd name="T39" fmla="*/ 105 h 132"/>
                <a:gd name="T40" fmla="*/ 1 w 116"/>
                <a:gd name="T41" fmla="*/ 81 h 132"/>
                <a:gd name="T42" fmla="*/ 0 w 116"/>
                <a:gd name="T43" fmla="*/ 66 h 132"/>
                <a:gd name="T44" fmla="*/ 1 w 116"/>
                <a:gd name="T45" fmla="*/ 52 h 132"/>
                <a:gd name="T46" fmla="*/ 8 w 116"/>
                <a:gd name="T47" fmla="*/ 27 h 132"/>
                <a:gd name="T48" fmla="*/ 17 w 116"/>
                <a:gd name="T49" fmla="*/ 17 h 132"/>
                <a:gd name="T50" fmla="*/ 26 w 116"/>
                <a:gd name="T51" fmla="*/ 10 h 132"/>
                <a:gd name="T52" fmla="*/ 47 w 116"/>
                <a:gd name="T53" fmla="*/ 0 h 132"/>
                <a:gd name="T54" fmla="*/ 62 w 116"/>
                <a:gd name="T55" fmla="*/ 0 h 132"/>
                <a:gd name="T56" fmla="*/ 75 w 116"/>
                <a:gd name="T57" fmla="*/ 0 h 132"/>
                <a:gd name="T58" fmla="*/ 93 w 116"/>
                <a:gd name="T59" fmla="*/ 8 h 132"/>
                <a:gd name="T60" fmla="*/ 102 w 116"/>
                <a:gd name="T61" fmla="*/ 16 h 132"/>
                <a:gd name="T62" fmla="*/ 109 w 116"/>
                <a:gd name="T63" fmla="*/ 24 h 132"/>
                <a:gd name="T64" fmla="*/ 116 w 116"/>
                <a:gd name="T65" fmla="*/ 47 h 132"/>
                <a:gd name="T66" fmla="*/ 116 w 116"/>
                <a:gd name="T67" fmla="*/ 60 h 132"/>
                <a:gd name="T68" fmla="*/ 96 w 116"/>
                <a:gd name="T69" fmla="*/ 55 h 132"/>
                <a:gd name="T70" fmla="*/ 95 w 116"/>
                <a:gd name="T71" fmla="*/ 39 h 132"/>
                <a:gd name="T72" fmla="*/ 86 w 116"/>
                <a:gd name="T73" fmla="*/ 27 h 132"/>
                <a:gd name="T74" fmla="*/ 76 w 116"/>
                <a:gd name="T75" fmla="*/ 19 h 132"/>
                <a:gd name="T76" fmla="*/ 62 w 116"/>
                <a:gd name="T77" fmla="*/ 17 h 132"/>
                <a:gd name="T78" fmla="*/ 46 w 116"/>
                <a:gd name="T79" fmla="*/ 19 h 132"/>
                <a:gd name="T80" fmla="*/ 34 w 116"/>
                <a:gd name="T81" fmla="*/ 27 h 132"/>
                <a:gd name="T82" fmla="*/ 26 w 116"/>
                <a:gd name="T83" fmla="*/ 37 h 132"/>
                <a:gd name="T84" fmla="*/ 23 w 116"/>
                <a:gd name="T85" fmla="*/ 55 h 132"/>
                <a:gd name="T86" fmla="*/ 96 w 116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32">
                  <a:moveTo>
                    <a:pt x="116" y="60"/>
                  </a:moveTo>
                  <a:lnTo>
                    <a:pt x="116" y="70"/>
                  </a:lnTo>
                  <a:lnTo>
                    <a:pt x="21" y="70"/>
                  </a:lnTo>
                  <a:lnTo>
                    <a:pt x="24" y="91"/>
                  </a:lnTo>
                  <a:lnTo>
                    <a:pt x="34" y="104"/>
                  </a:lnTo>
                  <a:lnTo>
                    <a:pt x="47" y="112"/>
                  </a:lnTo>
                  <a:lnTo>
                    <a:pt x="66" y="114"/>
                  </a:lnTo>
                  <a:lnTo>
                    <a:pt x="79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2" y="102"/>
                  </a:lnTo>
                  <a:lnTo>
                    <a:pt x="112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7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7" y="122"/>
                  </a:lnTo>
                  <a:lnTo>
                    <a:pt x="17" y="114"/>
                  </a:lnTo>
                  <a:lnTo>
                    <a:pt x="10" y="105"/>
                  </a:lnTo>
                  <a:lnTo>
                    <a:pt x="1" y="81"/>
                  </a:lnTo>
                  <a:lnTo>
                    <a:pt x="0" y="66"/>
                  </a:lnTo>
                  <a:lnTo>
                    <a:pt x="1" y="52"/>
                  </a:lnTo>
                  <a:lnTo>
                    <a:pt x="8" y="27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47" y="0"/>
                  </a:lnTo>
                  <a:lnTo>
                    <a:pt x="62" y="0"/>
                  </a:lnTo>
                  <a:lnTo>
                    <a:pt x="75" y="0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6" y="47"/>
                  </a:lnTo>
                  <a:lnTo>
                    <a:pt x="116" y="60"/>
                  </a:lnTo>
                  <a:close/>
                  <a:moveTo>
                    <a:pt x="96" y="55"/>
                  </a:moveTo>
                  <a:lnTo>
                    <a:pt x="95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6" y="19"/>
                  </a:lnTo>
                  <a:lnTo>
                    <a:pt x="34" y="27"/>
                  </a:lnTo>
                  <a:lnTo>
                    <a:pt x="26" y="37"/>
                  </a:lnTo>
                  <a:lnTo>
                    <a:pt x="23" y="55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37"/>
            <p:cNvSpPr>
              <a:spLocks/>
            </p:cNvSpPr>
            <p:nvPr/>
          </p:nvSpPr>
          <p:spPr bwMode="auto">
            <a:xfrm>
              <a:off x="2674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1" name="Freeform 138"/>
            <p:cNvSpPr>
              <a:spLocks noEditPoints="1"/>
            </p:cNvSpPr>
            <p:nvPr/>
          </p:nvSpPr>
          <p:spPr bwMode="auto">
            <a:xfrm>
              <a:off x="2707" y="2165"/>
              <a:ext cx="35" cy="44"/>
            </a:xfrm>
            <a:custGeom>
              <a:avLst/>
              <a:gdLst>
                <a:gd name="T0" fmla="*/ 65 w 107"/>
                <a:gd name="T1" fmla="*/ 65 h 132"/>
                <a:gd name="T2" fmla="*/ 43 w 107"/>
                <a:gd name="T3" fmla="*/ 66 h 132"/>
                <a:gd name="T4" fmla="*/ 30 w 107"/>
                <a:gd name="T5" fmla="*/ 70 h 132"/>
                <a:gd name="T6" fmla="*/ 23 w 107"/>
                <a:gd name="T7" fmla="*/ 78 h 132"/>
                <a:gd name="T8" fmla="*/ 22 w 107"/>
                <a:gd name="T9" fmla="*/ 91 h 132"/>
                <a:gd name="T10" fmla="*/ 22 w 107"/>
                <a:gd name="T11" fmla="*/ 101 h 132"/>
                <a:gd name="T12" fmla="*/ 29 w 107"/>
                <a:gd name="T13" fmla="*/ 108 h 132"/>
                <a:gd name="T14" fmla="*/ 36 w 107"/>
                <a:gd name="T15" fmla="*/ 114 h 132"/>
                <a:gd name="T16" fmla="*/ 48 w 107"/>
                <a:gd name="T17" fmla="*/ 115 h 132"/>
                <a:gd name="T18" fmla="*/ 64 w 107"/>
                <a:gd name="T19" fmla="*/ 112 h 132"/>
                <a:gd name="T20" fmla="*/ 75 w 107"/>
                <a:gd name="T21" fmla="*/ 102 h 132"/>
                <a:gd name="T22" fmla="*/ 84 w 107"/>
                <a:gd name="T23" fmla="*/ 89 h 132"/>
                <a:gd name="T24" fmla="*/ 87 w 107"/>
                <a:gd name="T25" fmla="*/ 70 h 132"/>
                <a:gd name="T26" fmla="*/ 87 w 107"/>
                <a:gd name="T27" fmla="*/ 65 h 132"/>
                <a:gd name="T28" fmla="*/ 65 w 107"/>
                <a:gd name="T29" fmla="*/ 65 h 132"/>
                <a:gd name="T30" fmla="*/ 107 w 107"/>
                <a:gd name="T31" fmla="*/ 56 h 132"/>
                <a:gd name="T32" fmla="*/ 107 w 107"/>
                <a:gd name="T33" fmla="*/ 128 h 132"/>
                <a:gd name="T34" fmla="*/ 87 w 107"/>
                <a:gd name="T35" fmla="*/ 128 h 132"/>
                <a:gd name="T36" fmla="*/ 87 w 107"/>
                <a:gd name="T37" fmla="*/ 109 h 132"/>
                <a:gd name="T38" fmla="*/ 78 w 107"/>
                <a:gd name="T39" fmla="*/ 119 h 132"/>
                <a:gd name="T40" fmla="*/ 68 w 107"/>
                <a:gd name="T41" fmla="*/ 127 h 132"/>
                <a:gd name="T42" fmla="*/ 58 w 107"/>
                <a:gd name="T43" fmla="*/ 131 h 132"/>
                <a:gd name="T44" fmla="*/ 42 w 107"/>
                <a:gd name="T45" fmla="*/ 132 h 132"/>
                <a:gd name="T46" fmla="*/ 25 w 107"/>
                <a:gd name="T47" fmla="*/ 129 h 132"/>
                <a:gd name="T48" fmla="*/ 12 w 107"/>
                <a:gd name="T49" fmla="*/ 121 h 132"/>
                <a:gd name="T50" fmla="*/ 2 w 107"/>
                <a:gd name="T51" fmla="*/ 109 h 132"/>
                <a:gd name="T52" fmla="*/ 0 w 107"/>
                <a:gd name="T53" fmla="*/ 92 h 132"/>
                <a:gd name="T54" fmla="*/ 2 w 107"/>
                <a:gd name="T55" fmla="*/ 82 h 132"/>
                <a:gd name="T56" fmla="*/ 7 w 107"/>
                <a:gd name="T57" fmla="*/ 66 h 132"/>
                <a:gd name="T58" fmla="*/ 15 w 107"/>
                <a:gd name="T59" fmla="*/ 60 h 132"/>
                <a:gd name="T60" fmla="*/ 32 w 107"/>
                <a:gd name="T61" fmla="*/ 50 h 132"/>
                <a:gd name="T62" fmla="*/ 58 w 107"/>
                <a:gd name="T63" fmla="*/ 49 h 132"/>
                <a:gd name="T64" fmla="*/ 87 w 107"/>
                <a:gd name="T65" fmla="*/ 49 h 132"/>
                <a:gd name="T66" fmla="*/ 87 w 107"/>
                <a:gd name="T67" fmla="*/ 47 h 132"/>
                <a:gd name="T68" fmla="*/ 85 w 107"/>
                <a:gd name="T69" fmla="*/ 34 h 132"/>
                <a:gd name="T70" fmla="*/ 76 w 107"/>
                <a:gd name="T71" fmla="*/ 24 h 132"/>
                <a:gd name="T72" fmla="*/ 66 w 107"/>
                <a:gd name="T73" fmla="*/ 19 h 132"/>
                <a:gd name="T74" fmla="*/ 51 w 107"/>
                <a:gd name="T75" fmla="*/ 17 h 132"/>
                <a:gd name="T76" fmla="*/ 39 w 107"/>
                <a:gd name="T77" fmla="*/ 17 h 132"/>
                <a:gd name="T78" fmla="*/ 29 w 107"/>
                <a:gd name="T79" fmla="*/ 20 h 132"/>
                <a:gd name="T80" fmla="*/ 19 w 107"/>
                <a:gd name="T81" fmla="*/ 23 h 132"/>
                <a:gd name="T82" fmla="*/ 10 w 107"/>
                <a:gd name="T83" fmla="*/ 27 h 132"/>
                <a:gd name="T84" fmla="*/ 10 w 107"/>
                <a:gd name="T85" fmla="*/ 8 h 132"/>
                <a:gd name="T86" fmla="*/ 20 w 107"/>
                <a:gd name="T87" fmla="*/ 4 h 132"/>
                <a:gd name="T88" fmla="*/ 32 w 107"/>
                <a:gd name="T89" fmla="*/ 1 h 132"/>
                <a:gd name="T90" fmla="*/ 42 w 107"/>
                <a:gd name="T91" fmla="*/ 0 h 132"/>
                <a:gd name="T92" fmla="*/ 52 w 107"/>
                <a:gd name="T93" fmla="*/ 0 h 132"/>
                <a:gd name="T94" fmla="*/ 65 w 107"/>
                <a:gd name="T95" fmla="*/ 0 h 132"/>
                <a:gd name="T96" fmla="*/ 87 w 107"/>
                <a:gd name="T97" fmla="*/ 7 h 132"/>
                <a:gd name="T98" fmla="*/ 94 w 107"/>
                <a:gd name="T99" fmla="*/ 14 h 132"/>
                <a:gd name="T100" fmla="*/ 100 w 107"/>
                <a:gd name="T101" fmla="*/ 21 h 132"/>
                <a:gd name="T102" fmla="*/ 107 w 107"/>
                <a:gd name="T103" fmla="*/ 43 h 132"/>
                <a:gd name="T104" fmla="*/ 107 w 107"/>
                <a:gd name="T105" fmla="*/ 5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2">
                  <a:moveTo>
                    <a:pt x="65" y="65"/>
                  </a:moveTo>
                  <a:lnTo>
                    <a:pt x="43" y="66"/>
                  </a:lnTo>
                  <a:lnTo>
                    <a:pt x="30" y="70"/>
                  </a:lnTo>
                  <a:lnTo>
                    <a:pt x="23" y="78"/>
                  </a:lnTo>
                  <a:lnTo>
                    <a:pt x="22" y="91"/>
                  </a:lnTo>
                  <a:lnTo>
                    <a:pt x="22" y="101"/>
                  </a:lnTo>
                  <a:lnTo>
                    <a:pt x="29" y="108"/>
                  </a:lnTo>
                  <a:lnTo>
                    <a:pt x="36" y="114"/>
                  </a:lnTo>
                  <a:lnTo>
                    <a:pt x="48" y="115"/>
                  </a:lnTo>
                  <a:lnTo>
                    <a:pt x="64" y="112"/>
                  </a:lnTo>
                  <a:lnTo>
                    <a:pt x="75" y="102"/>
                  </a:lnTo>
                  <a:lnTo>
                    <a:pt x="84" y="89"/>
                  </a:lnTo>
                  <a:lnTo>
                    <a:pt x="87" y="70"/>
                  </a:lnTo>
                  <a:lnTo>
                    <a:pt x="87" y="65"/>
                  </a:lnTo>
                  <a:lnTo>
                    <a:pt x="65" y="65"/>
                  </a:lnTo>
                  <a:close/>
                  <a:moveTo>
                    <a:pt x="107" y="56"/>
                  </a:moveTo>
                  <a:lnTo>
                    <a:pt x="107" y="128"/>
                  </a:lnTo>
                  <a:lnTo>
                    <a:pt x="87" y="128"/>
                  </a:lnTo>
                  <a:lnTo>
                    <a:pt x="87" y="109"/>
                  </a:lnTo>
                  <a:lnTo>
                    <a:pt x="78" y="119"/>
                  </a:lnTo>
                  <a:lnTo>
                    <a:pt x="68" y="127"/>
                  </a:lnTo>
                  <a:lnTo>
                    <a:pt x="58" y="131"/>
                  </a:lnTo>
                  <a:lnTo>
                    <a:pt x="42" y="132"/>
                  </a:lnTo>
                  <a:lnTo>
                    <a:pt x="25" y="129"/>
                  </a:lnTo>
                  <a:lnTo>
                    <a:pt x="12" y="121"/>
                  </a:lnTo>
                  <a:lnTo>
                    <a:pt x="2" y="109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7" y="66"/>
                  </a:lnTo>
                  <a:lnTo>
                    <a:pt x="15" y="60"/>
                  </a:lnTo>
                  <a:lnTo>
                    <a:pt x="32" y="50"/>
                  </a:lnTo>
                  <a:lnTo>
                    <a:pt x="58" y="49"/>
                  </a:lnTo>
                  <a:lnTo>
                    <a:pt x="87" y="49"/>
                  </a:lnTo>
                  <a:lnTo>
                    <a:pt x="87" y="47"/>
                  </a:lnTo>
                  <a:lnTo>
                    <a:pt x="85" y="34"/>
                  </a:lnTo>
                  <a:lnTo>
                    <a:pt x="76" y="24"/>
                  </a:lnTo>
                  <a:lnTo>
                    <a:pt x="66" y="19"/>
                  </a:lnTo>
                  <a:lnTo>
                    <a:pt x="51" y="17"/>
                  </a:lnTo>
                  <a:lnTo>
                    <a:pt x="39" y="17"/>
                  </a:lnTo>
                  <a:lnTo>
                    <a:pt x="29" y="20"/>
                  </a:lnTo>
                  <a:lnTo>
                    <a:pt x="19" y="23"/>
                  </a:lnTo>
                  <a:lnTo>
                    <a:pt x="10" y="27"/>
                  </a:lnTo>
                  <a:lnTo>
                    <a:pt x="10" y="8"/>
                  </a:lnTo>
                  <a:lnTo>
                    <a:pt x="20" y="4"/>
                  </a:lnTo>
                  <a:lnTo>
                    <a:pt x="32" y="1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1"/>
                  </a:lnTo>
                  <a:lnTo>
                    <a:pt x="107" y="43"/>
                  </a:lnTo>
                  <a:lnTo>
                    <a:pt x="107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39"/>
            <p:cNvSpPr>
              <a:spLocks/>
            </p:cNvSpPr>
            <p:nvPr/>
          </p:nvSpPr>
          <p:spPr bwMode="auto">
            <a:xfrm>
              <a:off x="2751" y="2154"/>
              <a:ext cx="27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5 w 79"/>
                <a:gd name="T33" fmla="*/ 121 h 161"/>
                <a:gd name="T34" fmla="*/ 15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5 w 79"/>
                <a:gd name="T41" fmla="*/ 36 h 161"/>
                <a:gd name="T42" fmla="*/ 15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5" y="121"/>
                  </a:lnTo>
                  <a:lnTo>
                    <a:pt x="15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5" y="36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40"/>
            <p:cNvSpPr>
              <a:spLocks noEditPoints="1"/>
            </p:cNvSpPr>
            <p:nvPr/>
          </p:nvSpPr>
          <p:spPr bwMode="auto">
            <a:xfrm>
              <a:off x="2787" y="2150"/>
              <a:ext cx="7" cy="58"/>
            </a:xfrm>
            <a:custGeom>
              <a:avLst/>
              <a:gdLst>
                <a:gd name="T0" fmla="*/ 0 w 20"/>
                <a:gd name="T1" fmla="*/ 49 h 174"/>
                <a:gd name="T2" fmla="*/ 20 w 20"/>
                <a:gd name="T3" fmla="*/ 49 h 174"/>
                <a:gd name="T4" fmla="*/ 20 w 20"/>
                <a:gd name="T5" fmla="*/ 174 h 174"/>
                <a:gd name="T6" fmla="*/ 0 w 20"/>
                <a:gd name="T7" fmla="*/ 174 h 174"/>
                <a:gd name="T8" fmla="*/ 0 w 20"/>
                <a:gd name="T9" fmla="*/ 49 h 174"/>
                <a:gd name="T10" fmla="*/ 0 w 20"/>
                <a:gd name="T11" fmla="*/ 0 h 174"/>
                <a:gd name="T12" fmla="*/ 20 w 20"/>
                <a:gd name="T13" fmla="*/ 0 h 174"/>
                <a:gd name="T14" fmla="*/ 20 w 20"/>
                <a:gd name="T15" fmla="*/ 26 h 174"/>
                <a:gd name="T16" fmla="*/ 0 w 20"/>
                <a:gd name="T17" fmla="*/ 26 h 174"/>
                <a:gd name="T18" fmla="*/ 0 w 20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4">
                  <a:moveTo>
                    <a:pt x="0" y="49"/>
                  </a:moveTo>
                  <a:lnTo>
                    <a:pt x="20" y="49"/>
                  </a:lnTo>
                  <a:lnTo>
                    <a:pt x="20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4" name="Freeform 141"/>
            <p:cNvSpPr>
              <a:spLocks noEditPoints="1"/>
            </p:cNvSpPr>
            <p:nvPr/>
          </p:nvSpPr>
          <p:spPr bwMode="auto">
            <a:xfrm>
              <a:off x="2805" y="2165"/>
              <a:ext cx="39" cy="44"/>
            </a:xfrm>
            <a:custGeom>
              <a:avLst/>
              <a:gdLst>
                <a:gd name="T0" fmla="*/ 57 w 115"/>
                <a:gd name="T1" fmla="*/ 17 h 132"/>
                <a:gd name="T2" fmla="*/ 48 w 115"/>
                <a:gd name="T3" fmla="*/ 17 h 132"/>
                <a:gd name="T4" fmla="*/ 36 w 115"/>
                <a:gd name="T5" fmla="*/ 24 h 132"/>
                <a:gd name="T6" fmla="*/ 31 w 115"/>
                <a:gd name="T7" fmla="*/ 30 h 132"/>
                <a:gd name="T8" fmla="*/ 23 w 115"/>
                <a:gd name="T9" fmla="*/ 44 h 132"/>
                <a:gd name="T10" fmla="*/ 21 w 115"/>
                <a:gd name="T11" fmla="*/ 66 h 132"/>
                <a:gd name="T12" fmla="*/ 23 w 115"/>
                <a:gd name="T13" fmla="*/ 86 h 132"/>
                <a:gd name="T14" fmla="*/ 30 w 115"/>
                <a:gd name="T15" fmla="*/ 101 h 132"/>
                <a:gd name="T16" fmla="*/ 36 w 115"/>
                <a:gd name="T17" fmla="*/ 108 h 132"/>
                <a:gd name="T18" fmla="*/ 48 w 115"/>
                <a:gd name="T19" fmla="*/ 114 h 132"/>
                <a:gd name="T20" fmla="*/ 57 w 115"/>
                <a:gd name="T21" fmla="*/ 114 h 132"/>
                <a:gd name="T22" fmla="*/ 64 w 115"/>
                <a:gd name="T23" fmla="*/ 114 h 132"/>
                <a:gd name="T24" fmla="*/ 77 w 115"/>
                <a:gd name="T25" fmla="*/ 108 h 132"/>
                <a:gd name="T26" fmla="*/ 83 w 115"/>
                <a:gd name="T27" fmla="*/ 101 h 132"/>
                <a:gd name="T28" fmla="*/ 92 w 115"/>
                <a:gd name="T29" fmla="*/ 86 h 132"/>
                <a:gd name="T30" fmla="*/ 93 w 115"/>
                <a:gd name="T31" fmla="*/ 66 h 132"/>
                <a:gd name="T32" fmla="*/ 92 w 115"/>
                <a:gd name="T33" fmla="*/ 44 h 132"/>
                <a:gd name="T34" fmla="*/ 83 w 115"/>
                <a:gd name="T35" fmla="*/ 30 h 132"/>
                <a:gd name="T36" fmla="*/ 77 w 115"/>
                <a:gd name="T37" fmla="*/ 24 h 132"/>
                <a:gd name="T38" fmla="*/ 64 w 115"/>
                <a:gd name="T39" fmla="*/ 17 h 132"/>
                <a:gd name="T40" fmla="*/ 57 w 115"/>
                <a:gd name="T41" fmla="*/ 17 h 132"/>
                <a:gd name="T42" fmla="*/ 57 w 115"/>
                <a:gd name="T43" fmla="*/ 0 h 132"/>
                <a:gd name="T44" fmla="*/ 70 w 115"/>
                <a:gd name="T45" fmla="*/ 0 h 132"/>
                <a:gd name="T46" fmla="*/ 92 w 115"/>
                <a:gd name="T47" fmla="*/ 8 h 132"/>
                <a:gd name="T48" fmla="*/ 99 w 115"/>
                <a:gd name="T49" fmla="*/ 17 h 132"/>
                <a:gd name="T50" fmla="*/ 106 w 115"/>
                <a:gd name="T51" fmla="*/ 26 h 132"/>
                <a:gd name="T52" fmla="*/ 115 w 115"/>
                <a:gd name="T53" fmla="*/ 50 h 132"/>
                <a:gd name="T54" fmla="*/ 115 w 115"/>
                <a:gd name="T55" fmla="*/ 66 h 132"/>
                <a:gd name="T56" fmla="*/ 115 w 115"/>
                <a:gd name="T57" fmla="*/ 81 h 132"/>
                <a:gd name="T58" fmla="*/ 106 w 115"/>
                <a:gd name="T59" fmla="*/ 105 h 132"/>
                <a:gd name="T60" fmla="*/ 99 w 115"/>
                <a:gd name="T61" fmla="*/ 114 h 132"/>
                <a:gd name="T62" fmla="*/ 92 w 115"/>
                <a:gd name="T63" fmla="*/ 122 h 132"/>
                <a:gd name="T64" fmla="*/ 70 w 115"/>
                <a:gd name="T65" fmla="*/ 131 h 132"/>
                <a:gd name="T66" fmla="*/ 57 w 115"/>
                <a:gd name="T67" fmla="*/ 132 h 132"/>
                <a:gd name="T68" fmla="*/ 44 w 115"/>
                <a:gd name="T69" fmla="*/ 131 h 132"/>
                <a:gd name="T70" fmla="*/ 23 w 115"/>
                <a:gd name="T71" fmla="*/ 122 h 132"/>
                <a:gd name="T72" fmla="*/ 14 w 115"/>
                <a:gd name="T73" fmla="*/ 114 h 132"/>
                <a:gd name="T74" fmla="*/ 7 w 115"/>
                <a:gd name="T75" fmla="*/ 105 h 132"/>
                <a:gd name="T76" fmla="*/ 0 w 115"/>
                <a:gd name="T77" fmla="*/ 81 h 132"/>
                <a:gd name="T78" fmla="*/ 0 w 115"/>
                <a:gd name="T79" fmla="*/ 66 h 132"/>
                <a:gd name="T80" fmla="*/ 0 w 115"/>
                <a:gd name="T81" fmla="*/ 50 h 132"/>
                <a:gd name="T82" fmla="*/ 7 w 115"/>
                <a:gd name="T83" fmla="*/ 26 h 132"/>
                <a:gd name="T84" fmla="*/ 14 w 115"/>
                <a:gd name="T85" fmla="*/ 17 h 132"/>
                <a:gd name="T86" fmla="*/ 23 w 115"/>
                <a:gd name="T87" fmla="*/ 8 h 132"/>
                <a:gd name="T88" fmla="*/ 44 w 115"/>
                <a:gd name="T89" fmla="*/ 0 h 132"/>
                <a:gd name="T90" fmla="*/ 57 w 115"/>
                <a:gd name="T9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2">
                  <a:moveTo>
                    <a:pt x="57" y="17"/>
                  </a:moveTo>
                  <a:lnTo>
                    <a:pt x="48" y="17"/>
                  </a:lnTo>
                  <a:lnTo>
                    <a:pt x="36" y="24"/>
                  </a:lnTo>
                  <a:lnTo>
                    <a:pt x="31" y="30"/>
                  </a:lnTo>
                  <a:lnTo>
                    <a:pt x="23" y="44"/>
                  </a:lnTo>
                  <a:lnTo>
                    <a:pt x="21" y="66"/>
                  </a:lnTo>
                  <a:lnTo>
                    <a:pt x="23" y="86"/>
                  </a:lnTo>
                  <a:lnTo>
                    <a:pt x="30" y="101"/>
                  </a:lnTo>
                  <a:lnTo>
                    <a:pt x="36" y="108"/>
                  </a:lnTo>
                  <a:lnTo>
                    <a:pt x="48" y="114"/>
                  </a:lnTo>
                  <a:lnTo>
                    <a:pt x="57" y="114"/>
                  </a:lnTo>
                  <a:lnTo>
                    <a:pt x="64" y="114"/>
                  </a:lnTo>
                  <a:lnTo>
                    <a:pt x="77" y="108"/>
                  </a:lnTo>
                  <a:lnTo>
                    <a:pt x="83" y="101"/>
                  </a:lnTo>
                  <a:lnTo>
                    <a:pt x="92" y="86"/>
                  </a:lnTo>
                  <a:lnTo>
                    <a:pt x="93" y="66"/>
                  </a:lnTo>
                  <a:lnTo>
                    <a:pt x="92" y="44"/>
                  </a:lnTo>
                  <a:lnTo>
                    <a:pt x="83" y="30"/>
                  </a:lnTo>
                  <a:lnTo>
                    <a:pt x="77" y="24"/>
                  </a:lnTo>
                  <a:lnTo>
                    <a:pt x="64" y="17"/>
                  </a:lnTo>
                  <a:lnTo>
                    <a:pt x="57" y="17"/>
                  </a:lnTo>
                  <a:close/>
                  <a:moveTo>
                    <a:pt x="57" y="0"/>
                  </a:moveTo>
                  <a:lnTo>
                    <a:pt x="70" y="0"/>
                  </a:lnTo>
                  <a:lnTo>
                    <a:pt x="92" y="8"/>
                  </a:lnTo>
                  <a:lnTo>
                    <a:pt x="99" y="17"/>
                  </a:lnTo>
                  <a:lnTo>
                    <a:pt x="106" y="26"/>
                  </a:lnTo>
                  <a:lnTo>
                    <a:pt x="115" y="50"/>
                  </a:lnTo>
                  <a:lnTo>
                    <a:pt x="115" y="66"/>
                  </a:lnTo>
                  <a:lnTo>
                    <a:pt x="115" y="81"/>
                  </a:lnTo>
                  <a:lnTo>
                    <a:pt x="106" y="105"/>
                  </a:lnTo>
                  <a:lnTo>
                    <a:pt x="99" y="114"/>
                  </a:lnTo>
                  <a:lnTo>
                    <a:pt x="92" y="122"/>
                  </a:lnTo>
                  <a:lnTo>
                    <a:pt x="70" y="131"/>
                  </a:lnTo>
                  <a:lnTo>
                    <a:pt x="57" y="132"/>
                  </a:lnTo>
                  <a:lnTo>
                    <a:pt x="44" y="131"/>
                  </a:lnTo>
                  <a:lnTo>
                    <a:pt x="23" y="122"/>
                  </a:lnTo>
                  <a:lnTo>
                    <a:pt x="14" y="114"/>
                  </a:lnTo>
                  <a:lnTo>
                    <a:pt x="7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7" y="26"/>
                  </a:lnTo>
                  <a:lnTo>
                    <a:pt x="14" y="17"/>
                  </a:lnTo>
                  <a:lnTo>
                    <a:pt x="23" y="8"/>
                  </a:lnTo>
                  <a:lnTo>
                    <a:pt x="44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42"/>
            <p:cNvSpPr>
              <a:spLocks/>
            </p:cNvSpPr>
            <p:nvPr/>
          </p:nvSpPr>
          <p:spPr bwMode="auto">
            <a:xfrm>
              <a:off x="285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4 w 105"/>
                <a:gd name="T9" fmla="*/ 37 h 128"/>
                <a:gd name="T10" fmla="*/ 78 w 105"/>
                <a:gd name="T11" fmla="*/ 26 h 128"/>
                <a:gd name="T12" fmla="*/ 71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2 w 105"/>
                <a:gd name="T23" fmla="*/ 57 h 128"/>
                <a:gd name="T24" fmla="*/ 22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2 w 105"/>
                <a:gd name="T31" fmla="*/ 3 h 128"/>
                <a:gd name="T32" fmla="*/ 22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9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4" y="37"/>
                  </a:lnTo>
                  <a:lnTo>
                    <a:pt x="78" y="26"/>
                  </a:lnTo>
                  <a:lnTo>
                    <a:pt x="71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2" y="57"/>
                  </a:lnTo>
                  <a:lnTo>
                    <a:pt x="22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Line 143"/>
            <p:cNvSpPr>
              <a:spLocks noChangeShapeType="1"/>
            </p:cNvSpPr>
            <p:nvPr/>
          </p:nvSpPr>
          <p:spPr bwMode="auto">
            <a:xfrm>
              <a:off x="1907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44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45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9" name="Line 146"/>
            <p:cNvSpPr>
              <a:spLocks noChangeShapeType="1"/>
            </p:cNvSpPr>
            <p:nvPr/>
          </p:nvSpPr>
          <p:spPr bwMode="auto">
            <a:xfrm>
              <a:off x="2883" y="1696"/>
              <a:ext cx="0" cy="1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47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48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Line 149"/>
            <p:cNvSpPr>
              <a:spLocks noChangeShapeType="1"/>
            </p:cNvSpPr>
            <p:nvPr/>
          </p:nvSpPr>
          <p:spPr bwMode="auto">
            <a:xfrm flipH="1">
              <a:off x="3193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50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4" name="Freeform 151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76" name="Picture 15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" y="2610"/>
              <a:ext cx="1009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1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" y="2678"/>
              <a:ext cx="971" cy="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5" name="Freeform 154"/>
            <p:cNvSpPr>
              <a:spLocks/>
            </p:cNvSpPr>
            <p:nvPr/>
          </p:nvSpPr>
          <p:spPr bwMode="auto">
            <a:xfrm>
              <a:off x="2608" y="2519"/>
              <a:ext cx="20" cy="54"/>
            </a:xfrm>
            <a:custGeom>
              <a:avLst/>
              <a:gdLst>
                <a:gd name="T0" fmla="*/ 57 w 59"/>
                <a:gd name="T1" fmla="*/ 144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1 w 59"/>
                <a:gd name="T13" fmla="*/ 156 h 163"/>
                <a:gd name="T14" fmla="*/ 18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8 w 59"/>
                <a:gd name="T47" fmla="*/ 142 h 163"/>
                <a:gd name="T48" fmla="*/ 41 w 59"/>
                <a:gd name="T49" fmla="*/ 143 h 163"/>
                <a:gd name="T50" fmla="*/ 44 w 59"/>
                <a:gd name="T51" fmla="*/ 144 h 163"/>
                <a:gd name="T52" fmla="*/ 47 w 59"/>
                <a:gd name="T53" fmla="*/ 144 h 163"/>
                <a:gd name="T54" fmla="*/ 51 w 59"/>
                <a:gd name="T55" fmla="*/ 144 h 163"/>
                <a:gd name="T56" fmla="*/ 57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4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6"/>
                  </a:lnTo>
                  <a:lnTo>
                    <a:pt x="18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8" y="142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55"/>
            <p:cNvSpPr>
              <a:spLocks noEditPoints="1"/>
            </p:cNvSpPr>
            <p:nvPr/>
          </p:nvSpPr>
          <p:spPr bwMode="auto">
            <a:xfrm>
              <a:off x="2631" y="2532"/>
              <a:ext cx="37" cy="42"/>
            </a:xfrm>
            <a:custGeom>
              <a:avLst/>
              <a:gdLst>
                <a:gd name="T0" fmla="*/ 87 w 109"/>
                <a:gd name="T1" fmla="*/ 85 h 126"/>
                <a:gd name="T2" fmla="*/ 109 w 109"/>
                <a:gd name="T3" fmla="*/ 87 h 126"/>
                <a:gd name="T4" fmla="*/ 102 w 109"/>
                <a:gd name="T5" fmla="*/ 104 h 126"/>
                <a:gd name="T6" fmla="*/ 90 w 109"/>
                <a:gd name="T7" fmla="*/ 116 h 126"/>
                <a:gd name="T8" fmla="*/ 76 w 109"/>
                <a:gd name="T9" fmla="*/ 124 h 126"/>
                <a:gd name="T10" fmla="*/ 56 w 109"/>
                <a:gd name="T11" fmla="*/ 126 h 126"/>
                <a:gd name="T12" fmla="*/ 43 w 109"/>
                <a:gd name="T13" fmla="*/ 126 h 126"/>
                <a:gd name="T14" fmla="*/ 23 w 109"/>
                <a:gd name="T15" fmla="*/ 117 h 126"/>
                <a:gd name="T16" fmla="*/ 14 w 109"/>
                <a:gd name="T17" fmla="*/ 110 h 126"/>
                <a:gd name="T18" fmla="*/ 7 w 109"/>
                <a:gd name="T19" fmla="*/ 101 h 126"/>
                <a:gd name="T20" fmla="*/ 0 w 109"/>
                <a:gd name="T21" fmla="*/ 78 h 126"/>
                <a:gd name="T22" fmla="*/ 0 w 109"/>
                <a:gd name="T23" fmla="*/ 65 h 126"/>
                <a:gd name="T24" fmla="*/ 0 w 109"/>
                <a:gd name="T25" fmla="*/ 49 h 126"/>
                <a:gd name="T26" fmla="*/ 7 w 109"/>
                <a:gd name="T27" fmla="*/ 26 h 126"/>
                <a:gd name="T28" fmla="*/ 14 w 109"/>
                <a:gd name="T29" fmla="*/ 18 h 126"/>
                <a:gd name="T30" fmla="*/ 23 w 109"/>
                <a:gd name="T31" fmla="*/ 10 h 126"/>
                <a:gd name="T32" fmla="*/ 43 w 109"/>
                <a:gd name="T33" fmla="*/ 2 h 126"/>
                <a:gd name="T34" fmla="*/ 54 w 109"/>
                <a:gd name="T35" fmla="*/ 0 h 126"/>
                <a:gd name="T36" fmla="*/ 66 w 109"/>
                <a:gd name="T37" fmla="*/ 2 h 126"/>
                <a:gd name="T38" fmla="*/ 86 w 109"/>
                <a:gd name="T39" fmla="*/ 10 h 126"/>
                <a:gd name="T40" fmla="*/ 95 w 109"/>
                <a:gd name="T41" fmla="*/ 18 h 126"/>
                <a:gd name="T42" fmla="*/ 100 w 109"/>
                <a:gd name="T43" fmla="*/ 26 h 126"/>
                <a:gd name="T44" fmla="*/ 109 w 109"/>
                <a:gd name="T45" fmla="*/ 49 h 126"/>
                <a:gd name="T46" fmla="*/ 109 w 109"/>
                <a:gd name="T47" fmla="*/ 64 h 126"/>
                <a:gd name="T48" fmla="*/ 109 w 109"/>
                <a:gd name="T49" fmla="*/ 65 h 126"/>
                <a:gd name="T50" fmla="*/ 109 w 109"/>
                <a:gd name="T51" fmla="*/ 68 h 126"/>
                <a:gd name="T52" fmla="*/ 20 w 109"/>
                <a:gd name="T53" fmla="*/ 68 h 126"/>
                <a:gd name="T54" fmla="*/ 23 w 109"/>
                <a:gd name="T55" fmla="*/ 87 h 126"/>
                <a:gd name="T56" fmla="*/ 31 w 109"/>
                <a:gd name="T57" fmla="*/ 98 h 126"/>
                <a:gd name="T58" fmla="*/ 41 w 109"/>
                <a:gd name="T59" fmla="*/ 107 h 126"/>
                <a:gd name="T60" fmla="*/ 56 w 109"/>
                <a:gd name="T61" fmla="*/ 110 h 126"/>
                <a:gd name="T62" fmla="*/ 67 w 109"/>
                <a:gd name="T63" fmla="*/ 108 h 126"/>
                <a:gd name="T64" fmla="*/ 75 w 109"/>
                <a:gd name="T65" fmla="*/ 104 h 126"/>
                <a:gd name="T66" fmla="*/ 83 w 109"/>
                <a:gd name="T67" fmla="*/ 97 h 126"/>
                <a:gd name="T68" fmla="*/ 87 w 109"/>
                <a:gd name="T69" fmla="*/ 85 h 126"/>
                <a:gd name="T70" fmla="*/ 21 w 109"/>
                <a:gd name="T71" fmla="*/ 52 h 126"/>
                <a:gd name="T72" fmla="*/ 87 w 109"/>
                <a:gd name="T73" fmla="*/ 52 h 126"/>
                <a:gd name="T74" fmla="*/ 86 w 109"/>
                <a:gd name="T75" fmla="*/ 38 h 126"/>
                <a:gd name="T76" fmla="*/ 80 w 109"/>
                <a:gd name="T77" fmla="*/ 29 h 126"/>
                <a:gd name="T78" fmla="*/ 70 w 109"/>
                <a:gd name="T79" fmla="*/ 19 h 126"/>
                <a:gd name="T80" fmla="*/ 56 w 109"/>
                <a:gd name="T81" fmla="*/ 18 h 126"/>
                <a:gd name="T82" fmla="*/ 41 w 109"/>
                <a:gd name="T83" fmla="*/ 19 h 126"/>
                <a:gd name="T84" fmla="*/ 31 w 109"/>
                <a:gd name="T85" fmla="*/ 28 h 126"/>
                <a:gd name="T86" fmla="*/ 24 w 109"/>
                <a:gd name="T87" fmla="*/ 38 h 126"/>
                <a:gd name="T88" fmla="*/ 21 w 109"/>
                <a:gd name="T89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6">
                  <a:moveTo>
                    <a:pt x="87" y="85"/>
                  </a:moveTo>
                  <a:lnTo>
                    <a:pt x="109" y="87"/>
                  </a:lnTo>
                  <a:lnTo>
                    <a:pt x="102" y="104"/>
                  </a:lnTo>
                  <a:lnTo>
                    <a:pt x="90" y="116"/>
                  </a:lnTo>
                  <a:lnTo>
                    <a:pt x="76" y="124"/>
                  </a:lnTo>
                  <a:lnTo>
                    <a:pt x="56" y="126"/>
                  </a:lnTo>
                  <a:lnTo>
                    <a:pt x="43" y="126"/>
                  </a:lnTo>
                  <a:lnTo>
                    <a:pt x="23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5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4" y="18"/>
                  </a:lnTo>
                  <a:lnTo>
                    <a:pt x="23" y="10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86" y="10"/>
                  </a:lnTo>
                  <a:lnTo>
                    <a:pt x="95" y="18"/>
                  </a:lnTo>
                  <a:lnTo>
                    <a:pt x="100" y="26"/>
                  </a:lnTo>
                  <a:lnTo>
                    <a:pt x="109" y="49"/>
                  </a:lnTo>
                  <a:lnTo>
                    <a:pt x="109" y="64"/>
                  </a:lnTo>
                  <a:lnTo>
                    <a:pt x="109" y="65"/>
                  </a:lnTo>
                  <a:lnTo>
                    <a:pt x="109" y="68"/>
                  </a:lnTo>
                  <a:lnTo>
                    <a:pt x="20" y="68"/>
                  </a:lnTo>
                  <a:lnTo>
                    <a:pt x="23" y="87"/>
                  </a:lnTo>
                  <a:lnTo>
                    <a:pt x="31" y="98"/>
                  </a:lnTo>
                  <a:lnTo>
                    <a:pt x="41" y="107"/>
                  </a:lnTo>
                  <a:lnTo>
                    <a:pt x="56" y="110"/>
                  </a:lnTo>
                  <a:lnTo>
                    <a:pt x="67" y="108"/>
                  </a:lnTo>
                  <a:lnTo>
                    <a:pt x="75" y="104"/>
                  </a:lnTo>
                  <a:lnTo>
                    <a:pt x="83" y="97"/>
                  </a:lnTo>
                  <a:lnTo>
                    <a:pt x="87" y="85"/>
                  </a:lnTo>
                  <a:close/>
                  <a:moveTo>
                    <a:pt x="21" y="52"/>
                  </a:moveTo>
                  <a:lnTo>
                    <a:pt x="87" y="52"/>
                  </a:lnTo>
                  <a:lnTo>
                    <a:pt x="86" y="38"/>
                  </a:lnTo>
                  <a:lnTo>
                    <a:pt x="80" y="29"/>
                  </a:lnTo>
                  <a:lnTo>
                    <a:pt x="70" y="19"/>
                  </a:lnTo>
                  <a:lnTo>
                    <a:pt x="56" y="18"/>
                  </a:lnTo>
                  <a:lnTo>
                    <a:pt x="41" y="19"/>
                  </a:lnTo>
                  <a:lnTo>
                    <a:pt x="31" y="28"/>
                  </a:lnTo>
                  <a:lnTo>
                    <a:pt x="24" y="38"/>
                  </a:lnTo>
                  <a:lnTo>
                    <a:pt x="21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56"/>
            <p:cNvSpPr>
              <a:spLocks/>
            </p:cNvSpPr>
            <p:nvPr/>
          </p:nvSpPr>
          <p:spPr bwMode="auto">
            <a:xfrm>
              <a:off x="2672" y="2533"/>
              <a:ext cx="37" cy="40"/>
            </a:xfrm>
            <a:custGeom>
              <a:avLst/>
              <a:gdLst>
                <a:gd name="T0" fmla="*/ 0 w 112"/>
                <a:gd name="T1" fmla="*/ 120 h 120"/>
                <a:gd name="T2" fmla="*/ 43 w 112"/>
                <a:gd name="T3" fmla="*/ 58 h 120"/>
                <a:gd name="T4" fmla="*/ 3 w 112"/>
                <a:gd name="T5" fmla="*/ 0 h 120"/>
                <a:gd name="T6" fmla="*/ 28 w 112"/>
                <a:gd name="T7" fmla="*/ 0 h 120"/>
                <a:gd name="T8" fmla="*/ 47 w 112"/>
                <a:gd name="T9" fmla="*/ 29 h 120"/>
                <a:gd name="T10" fmla="*/ 51 w 112"/>
                <a:gd name="T11" fmla="*/ 36 h 120"/>
                <a:gd name="T12" fmla="*/ 54 w 112"/>
                <a:gd name="T13" fmla="*/ 42 h 120"/>
                <a:gd name="T14" fmla="*/ 60 w 112"/>
                <a:gd name="T15" fmla="*/ 35 h 120"/>
                <a:gd name="T16" fmla="*/ 64 w 112"/>
                <a:gd name="T17" fmla="*/ 29 h 120"/>
                <a:gd name="T18" fmla="*/ 85 w 112"/>
                <a:gd name="T19" fmla="*/ 0 h 120"/>
                <a:gd name="T20" fmla="*/ 108 w 112"/>
                <a:gd name="T21" fmla="*/ 0 h 120"/>
                <a:gd name="T22" fmla="*/ 67 w 112"/>
                <a:gd name="T23" fmla="*/ 56 h 120"/>
                <a:gd name="T24" fmla="*/ 112 w 112"/>
                <a:gd name="T25" fmla="*/ 120 h 120"/>
                <a:gd name="T26" fmla="*/ 86 w 112"/>
                <a:gd name="T27" fmla="*/ 120 h 120"/>
                <a:gd name="T28" fmla="*/ 62 w 112"/>
                <a:gd name="T29" fmla="*/ 84 h 120"/>
                <a:gd name="T30" fmla="*/ 56 w 112"/>
                <a:gd name="T31" fmla="*/ 74 h 120"/>
                <a:gd name="T32" fmla="*/ 24 w 112"/>
                <a:gd name="T33" fmla="*/ 120 h 120"/>
                <a:gd name="T34" fmla="*/ 0 w 112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0">
                  <a:moveTo>
                    <a:pt x="0" y="120"/>
                  </a:moveTo>
                  <a:lnTo>
                    <a:pt x="43" y="58"/>
                  </a:lnTo>
                  <a:lnTo>
                    <a:pt x="3" y="0"/>
                  </a:lnTo>
                  <a:lnTo>
                    <a:pt x="28" y="0"/>
                  </a:lnTo>
                  <a:lnTo>
                    <a:pt x="47" y="29"/>
                  </a:lnTo>
                  <a:lnTo>
                    <a:pt x="51" y="36"/>
                  </a:lnTo>
                  <a:lnTo>
                    <a:pt x="54" y="42"/>
                  </a:lnTo>
                  <a:lnTo>
                    <a:pt x="60" y="35"/>
                  </a:lnTo>
                  <a:lnTo>
                    <a:pt x="64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7" y="56"/>
                  </a:lnTo>
                  <a:lnTo>
                    <a:pt x="112" y="120"/>
                  </a:lnTo>
                  <a:lnTo>
                    <a:pt x="86" y="120"/>
                  </a:lnTo>
                  <a:lnTo>
                    <a:pt x="62" y="84"/>
                  </a:lnTo>
                  <a:lnTo>
                    <a:pt x="56" y="74"/>
                  </a:lnTo>
                  <a:lnTo>
                    <a:pt x="24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57"/>
            <p:cNvSpPr>
              <a:spLocks/>
            </p:cNvSpPr>
            <p:nvPr/>
          </p:nvSpPr>
          <p:spPr bwMode="auto">
            <a:xfrm>
              <a:off x="2710" y="2519"/>
              <a:ext cx="20" cy="54"/>
            </a:xfrm>
            <a:custGeom>
              <a:avLst/>
              <a:gdLst>
                <a:gd name="T0" fmla="*/ 56 w 59"/>
                <a:gd name="T1" fmla="*/ 144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7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7 w 59"/>
                <a:gd name="T47" fmla="*/ 142 h 163"/>
                <a:gd name="T48" fmla="*/ 40 w 59"/>
                <a:gd name="T49" fmla="*/ 143 h 163"/>
                <a:gd name="T50" fmla="*/ 43 w 59"/>
                <a:gd name="T51" fmla="*/ 144 h 163"/>
                <a:gd name="T52" fmla="*/ 47 w 59"/>
                <a:gd name="T53" fmla="*/ 144 h 163"/>
                <a:gd name="T54" fmla="*/ 50 w 59"/>
                <a:gd name="T55" fmla="*/ 144 h 163"/>
                <a:gd name="T56" fmla="*/ 56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4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7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7" y="142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7" y="144"/>
                  </a:lnTo>
                  <a:lnTo>
                    <a:pt x="50" y="144"/>
                  </a:lnTo>
                  <a:lnTo>
                    <a:pt x="56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9" name="Freeform 158"/>
            <p:cNvSpPr>
              <a:spLocks/>
            </p:cNvSpPr>
            <p:nvPr/>
          </p:nvSpPr>
          <p:spPr bwMode="auto">
            <a:xfrm>
              <a:off x="2735" y="2533"/>
              <a:ext cx="32" cy="41"/>
            </a:xfrm>
            <a:custGeom>
              <a:avLst/>
              <a:gdLst>
                <a:gd name="T0" fmla="*/ 79 w 96"/>
                <a:gd name="T1" fmla="*/ 120 h 123"/>
                <a:gd name="T2" fmla="*/ 79 w 96"/>
                <a:gd name="T3" fmla="*/ 102 h 123"/>
                <a:gd name="T4" fmla="*/ 72 w 96"/>
                <a:gd name="T5" fmla="*/ 113 h 123"/>
                <a:gd name="T6" fmla="*/ 53 w 96"/>
                <a:gd name="T7" fmla="*/ 123 h 123"/>
                <a:gd name="T8" fmla="*/ 42 w 96"/>
                <a:gd name="T9" fmla="*/ 123 h 123"/>
                <a:gd name="T10" fmla="*/ 30 w 96"/>
                <a:gd name="T11" fmla="*/ 123 h 123"/>
                <a:gd name="T12" fmla="*/ 21 w 96"/>
                <a:gd name="T13" fmla="*/ 118 h 123"/>
                <a:gd name="T14" fmla="*/ 13 w 96"/>
                <a:gd name="T15" fmla="*/ 114 h 123"/>
                <a:gd name="T16" fmla="*/ 7 w 96"/>
                <a:gd name="T17" fmla="*/ 108 h 123"/>
                <a:gd name="T18" fmla="*/ 4 w 96"/>
                <a:gd name="T19" fmla="*/ 102 h 123"/>
                <a:gd name="T20" fmla="*/ 1 w 96"/>
                <a:gd name="T21" fmla="*/ 94 h 123"/>
                <a:gd name="T22" fmla="*/ 0 w 96"/>
                <a:gd name="T23" fmla="*/ 87 h 123"/>
                <a:gd name="T24" fmla="*/ 0 w 96"/>
                <a:gd name="T25" fmla="*/ 75 h 123"/>
                <a:gd name="T26" fmla="*/ 0 w 96"/>
                <a:gd name="T27" fmla="*/ 0 h 123"/>
                <a:gd name="T28" fmla="*/ 20 w 96"/>
                <a:gd name="T29" fmla="*/ 0 h 123"/>
                <a:gd name="T30" fmla="*/ 20 w 96"/>
                <a:gd name="T31" fmla="*/ 66 h 123"/>
                <a:gd name="T32" fmla="*/ 20 w 96"/>
                <a:gd name="T33" fmla="*/ 81 h 123"/>
                <a:gd name="T34" fmla="*/ 21 w 96"/>
                <a:gd name="T35" fmla="*/ 88 h 123"/>
                <a:gd name="T36" fmla="*/ 24 w 96"/>
                <a:gd name="T37" fmla="*/ 95 h 123"/>
                <a:gd name="T38" fmla="*/ 30 w 96"/>
                <a:gd name="T39" fmla="*/ 101 h 123"/>
                <a:gd name="T40" fmla="*/ 36 w 96"/>
                <a:gd name="T41" fmla="*/ 105 h 123"/>
                <a:gd name="T42" fmla="*/ 44 w 96"/>
                <a:gd name="T43" fmla="*/ 105 h 123"/>
                <a:gd name="T44" fmla="*/ 55 w 96"/>
                <a:gd name="T45" fmla="*/ 105 h 123"/>
                <a:gd name="T46" fmla="*/ 62 w 96"/>
                <a:gd name="T47" fmla="*/ 101 h 123"/>
                <a:gd name="T48" fmla="*/ 69 w 96"/>
                <a:gd name="T49" fmla="*/ 95 h 123"/>
                <a:gd name="T50" fmla="*/ 73 w 96"/>
                <a:gd name="T51" fmla="*/ 88 h 123"/>
                <a:gd name="T52" fmla="*/ 76 w 96"/>
                <a:gd name="T53" fmla="*/ 79 h 123"/>
                <a:gd name="T54" fmla="*/ 76 w 96"/>
                <a:gd name="T55" fmla="*/ 65 h 123"/>
                <a:gd name="T56" fmla="*/ 76 w 96"/>
                <a:gd name="T57" fmla="*/ 0 h 123"/>
                <a:gd name="T58" fmla="*/ 96 w 96"/>
                <a:gd name="T59" fmla="*/ 0 h 123"/>
                <a:gd name="T60" fmla="*/ 96 w 96"/>
                <a:gd name="T61" fmla="*/ 120 h 123"/>
                <a:gd name="T62" fmla="*/ 79 w 96"/>
                <a:gd name="T63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3">
                  <a:moveTo>
                    <a:pt x="79" y="120"/>
                  </a:moveTo>
                  <a:lnTo>
                    <a:pt x="79" y="102"/>
                  </a:lnTo>
                  <a:lnTo>
                    <a:pt x="72" y="113"/>
                  </a:lnTo>
                  <a:lnTo>
                    <a:pt x="53" y="123"/>
                  </a:lnTo>
                  <a:lnTo>
                    <a:pt x="42" y="123"/>
                  </a:lnTo>
                  <a:lnTo>
                    <a:pt x="30" y="123"/>
                  </a:lnTo>
                  <a:lnTo>
                    <a:pt x="21" y="118"/>
                  </a:lnTo>
                  <a:lnTo>
                    <a:pt x="13" y="114"/>
                  </a:lnTo>
                  <a:lnTo>
                    <a:pt x="7" y="108"/>
                  </a:lnTo>
                  <a:lnTo>
                    <a:pt x="4" y="102"/>
                  </a:lnTo>
                  <a:lnTo>
                    <a:pt x="1" y="94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1"/>
                  </a:lnTo>
                  <a:lnTo>
                    <a:pt x="21" y="88"/>
                  </a:lnTo>
                  <a:lnTo>
                    <a:pt x="24" y="95"/>
                  </a:lnTo>
                  <a:lnTo>
                    <a:pt x="30" y="101"/>
                  </a:lnTo>
                  <a:lnTo>
                    <a:pt x="36" y="105"/>
                  </a:lnTo>
                  <a:lnTo>
                    <a:pt x="44" y="105"/>
                  </a:lnTo>
                  <a:lnTo>
                    <a:pt x="55" y="105"/>
                  </a:lnTo>
                  <a:lnTo>
                    <a:pt x="62" y="101"/>
                  </a:lnTo>
                  <a:lnTo>
                    <a:pt x="69" y="95"/>
                  </a:lnTo>
                  <a:lnTo>
                    <a:pt x="73" y="88"/>
                  </a:lnTo>
                  <a:lnTo>
                    <a:pt x="76" y="79"/>
                  </a:lnTo>
                  <a:lnTo>
                    <a:pt x="76" y="65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20"/>
                  </a:lnTo>
                  <a:lnTo>
                    <a:pt x="79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59"/>
            <p:cNvSpPr>
              <a:spLocks noEditPoints="1"/>
            </p:cNvSpPr>
            <p:nvPr/>
          </p:nvSpPr>
          <p:spPr bwMode="auto">
            <a:xfrm>
              <a:off x="2776" y="2532"/>
              <a:ext cx="36" cy="42"/>
            </a:xfrm>
            <a:custGeom>
              <a:avLst/>
              <a:gdLst>
                <a:gd name="T0" fmla="*/ 74 w 110"/>
                <a:gd name="T1" fmla="*/ 117 h 126"/>
                <a:gd name="T2" fmla="*/ 52 w 110"/>
                <a:gd name="T3" fmla="*/ 126 h 126"/>
                <a:gd name="T4" fmla="*/ 23 w 110"/>
                <a:gd name="T5" fmla="*/ 124 h 126"/>
                <a:gd name="T6" fmla="*/ 2 w 110"/>
                <a:gd name="T7" fmla="*/ 105 h 126"/>
                <a:gd name="T8" fmla="*/ 0 w 110"/>
                <a:gd name="T9" fmla="*/ 84 h 126"/>
                <a:gd name="T10" fmla="*/ 9 w 110"/>
                <a:gd name="T11" fmla="*/ 69 h 126"/>
                <a:gd name="T12" fmla="*/ 22 w 110"/>
                <a:gd name="T13" fmla="*/ 59 h 126"/>
                <a:gd name="T14" fmla="*/ 36 w 110"/>
                <a:gd name="T15" fmla="*/ 57 h 126"/>
                <a:gd name="T16" fmla="*/ 69 w 110"/>
                <a:gd name="T17" fmla="*/ 51 h 126"/>
                <a:gd name="T18" fmla="*/ 84 w 110"/>
                <a:gd name="T19" fmla="*/ 44 h 126"/>
                <a:gd name="T20" fmla="*/ 82 w 110"/>
                <a:gd name="T21" fmla="*/ 31 h 126"/>
                <a:gd name="T22" fmla="*/ 68 w 110"/>
                <a:gd name="T23" fmla="*/ 19 h 126"/>
                <a:gd name="T24" fmla="*/ 42 w 110"/>
                <a:gd name="T25" fmla="*/ 19 h 126"/>
                <a:gd name="T26" fmla="*/ 28 w 110"/>
                <a:gd name="T27" fmla="*/ 29 h 126"/>
                <a:gd name="T28" fmla="*/ 3 w 110"/>
                <a:gd name="T29" fmla="*/ 38 h 126"/>
                <a:gd name="T30" fmla="*/ 12 w 110"/>
                <a:gd name="T31" fmla="*/ 18 h 126"/>
                <a:gd name="T32" fmla="*/ 31 w 110"/>
                <a:gd name="T33" fmla="*/ 5 h 126"/>
                <a:gd name="T34" fmla="*/ 58 w 110"/>
                <a:gd name="T35" fmla="*/ 0 h 126"/>
                <a:gd name="T36" fmla="*/ 82 w 110"/>
                <a:gd name="T37" fmla="*/ 5 h 126"/>
                <a:gd name="T38" fmla="*/ 97 w 110"/>
                <a:gd name="T39" fmla="*/ 13 h 126"/>
                <a:gd name="T40" fmla="*/ 103 w 110"/>
                <a:gd name="T41" fmla="*/ 28 h 126"/>
                <a:gd name="T42" fmla="*/ 104 w 110"/>
                <a:gd name="T43" fmla="*/ 46 h 126"/>
                <a:gd name="T44" fmla="*/ 104 w 110"/>
                <a:gd name="T45" fmla="*/ 98 h 126"/>
                <a:gd name="T46" fmla="*/ 107 w 110"/>
                <a:gd name="T47" fmla="*/ 117 h 126"/>
                <a:gd name="T48" fmla="*/ 90 w 110"/>
                <a:gd name="T49" fmla="*/ 123 h 126"/>
                <a:gd name="T50" fmla="*/ 85 w 110"/>
                <a:gd name="T51" fmla="*/ 108 h 126"/>
                <a:gd name="T52" fmla="*/ 71 w 110"/>
                <a:gd name="T53" fmla="*/ 68 h 126"/>
                <a:gd name="T54" fmla="*/ 39 w 110"/>
                <a:gd name="T55" fmla="*/ 72 h 126"/>
                <a:gd name="T56" fmla="*/ 28 w 110"/>
                <a:gd name="T57" fmla="*/ 78 h 126"/>
                <a:gd name="T58" fmla="*/ 22 w 110"/>
                <a:gd name="T59" fmla="*/ 87 h 126"/>
                <a:gd name="T60" fmla="*/ 23 w 110"/>
                <a:gd name="T61" fmla="*/ 98 h 126"/>
                <a:gd name="T62" fmla="*/ 35 w 110"/>
                <a:gd name="T63" fmla="*/ 110 h 126"/>
                <a:gd name="T64" fmla="*/ 57 w 110"/>
                <a:gd name="T65" fmla="*/ 110 h 126"/>
                <a:gd name="T66" fmla="*/ 75 w 110"/>
                <a:gd name="T67" fmla="*/ 100 h 126"/>
                <a:gd name="T68" fmla="*/ 82 w 110"/>
                <a:gd name="T69" fmla="*/ 82 h 126"/>
                <a:gd name="T70" fmla="*/ 84 w 110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5" y="108"/>
                  </a:moveTo>
                  <a:lnTo>
                    <a:pt x="74" y="117"/>
                  </a:lnTo>
                  <a:lnTo>
                    <a:pt x="64" y="121"/>
                  </a:lnTo>
                  <a:lnTo>
                    <a:pt x="52" y="126"/>
                  </a:lnTo>
                  <a:lnTo>
                    <a:pt x="41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5" y="75"/>
                  </a:lnTo>
                  <a:lnTo>
                    <a:pt x="9" y="69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6" y="55"/>
                  </a:lnTo>
                  <a:lnTo>
                    <a:pt x="69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8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8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8" y="26"/>
                  </a:lnTo>
                  <a:lnTo>
                    <a:pt x="12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2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7" y="13"/>
                  </a:lnTo>
                  <a:lnTo>
                    <a:pt x="100" y="19"/>
                  </a:lnTo>
                  <a:lnTo>
                    <a:pt x="103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6" y="108"/>
                  </a:lnTo>
                  <a:lnTo>
                    <a:pt x="107" y="117"/>
                  </a:lnTo>
                  <a:lnTo>
                    <a:pt x="110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2" y="75"/>
                  </a:lnTo>
                  <a:lnTo>
                    <a:pt x="28" y="78"/>
                  </a:lnTo>
                  <a:lnTo>
                    <a:pt x="25" y="81"/>
                  </a:lnTo>
                  <a:lnTo>
                    <a:pt x="22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8" y="104"/>
                  </a:lnTo>
                  <a:lnTo>
                    <a:pt x="35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7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1" name="Rectangle 160"/>
            <p:cNvSpPr>
              <a:spLocks noChangeArrowheads="1"/>
            </p:cNvSpPr>
            <p:nvPr/>
          </p:nvSpPr>
          <p:spPr bwMode="auto">
            <a:xfrm>
              <a:off x="2820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61"/>
            <p:cNvSpPr>
              <a:spLocks noEditPoints="1"/>
            </p:cNvSpPr>
            <p:nvPr/>
          </p:nvSpPr>
          <p:spPr bwMode="auto">
            <a:xfrm>
              <a:off x="2856" y="2532"/>
              <a:ext cx="38" cy="42"/>
            </a:xfrm>
            <a:custGeom>
              <a:avLst/>
              <a:gdLst>
                <a:gd name="T0" fmla="*/ 0 w 113"/>
                <a:gd name="T1" fmla="*/ 64 h 126"/>
                <a:gd name="T2" fmla="*/ 2 w 113"/>
                <a:gd name="T3" fmla="*/ 48 h 126"/>
                <a:gd name="T4" fmla="*/ 10 w 113"/>
                <a:gd name="T5" fmla="*/ 23 h 126"/>
                <a:gd name="T6" fmla="*/ 19 w 113"/>
                <a:gd name="T7" fmla="*/ 15 h 126"/>
                <a:gd name="T8" fmla="*/ 28 w 113"/>
                <a:gd name="T9" fmla="*/ 8 h 126"/>
                <a:gd name="T10" fmla="*/ 47 w 113"/>
                <a:gd name="T11" fmla="*/ 2 h 126"/>
                <a:gd name="T12" fmla="*/ 57 w 113"/>
                <a:gd name="T13" fmla="*/ 0 h 126"/>
                <a:gd name="T14" fmla="*/ 70 w 113"/>
                <a:gd name="T15" fmla="*/ 2 h 126"/>
                <a:gd name="T16" fmla="*/ 90 w 113"/>
                <a:gd name="T17" fmla="*/ 10 h 126"/>
                <a:gd name="T18" fmla="*/ 97 w 113"/>
                <a:gd name="T19" fmla="*/ 18 h 126"/>
                <a:gd name="T20" fmla="*/ 104 w 113"/>
                <a:gd name="T21" fmla="*/ 26 h 126"/>
                <a:gd name="T22" fmla="*/ 113 w 113"/>
                <a:gd name="T23" fmla="*/ 48 h 126"/>
                <a:gd name="T24" fmla="*/ 113 w 113"/>
                <a:gd name="T25" fmla="*/ 62 h 126"/>
                <a:gd name="T26" fmla="*/ 111 w 113"/>
                <a:gd name="T27" fmla="*/ 84 h 126"/>
                <a:gd name="T28" fmla="*/ 106 w 113"/>
                <a:gd name="T29" fmla="*/ 98 h 126"/>
                <a:gd name="T30" fmla="*/ 98 w 113"/>
                <a:gd name="T31" fmla="*/ 110 h 126"/>
                <a:gd name="T32" fmla="*/ 85 w 113"/>
                <a:gd name="T33" fmla="*/ 118 h 126"/>
                <a:gd name="T34" fmla="*/ 72 w 113"/>
                <a:gd name="T35" fmla="*/ 124 h 126"/>
                <a:gd name="T36" fmla="*/ 57 w 113"/>
                <a:gd name="T37" fmla="*/ 126 h 126"/>
                <a:gd name="T38" fmla="*/ 45 w 113"/>
                <a:gd name="T39" fmla="*/ 126 h 126"/>
                <a:gd name="T40" fmla="*/ 25 w 113"/>
                <a:gd name="T41" fmla="*/ 117 h 126"/>
                <a:gd name="T42" fmla="*/ 16 w 113"/>
                <a:gd name="T43" fmla="*/ 110 h 126"/>
                <a:gd name="T44" fmla="*/ 9 w 113"/>
                <a:gd name="T45" fmla="*/ 101 h 126"/>
                <a:gd name="T46" fmla="*/ 2 w 113"/>
                <a:gd name="T47" fmla="*/ 78 h 126"/>
                <a:gd name="T48" fmla="*/ 0 w 113"/>
                <a:gd name="T49" fmla="*/ 64 h 126"/>
                <a:gd name="T50" fmla="*/ 22 w 113"/>
                <a:gd name="T51" fmla="*/ 64 h 126"/>
                <a:gd name="T52" fmla="*/ 23 w 113"/>
                <a:gd name="T53" fmla="*/ 84 h 126"/>
                <a:gd name="T54" fmla="*/ 32 w 113"/>
                <a:gd name="T55" fmla="*/ 98 h 126"/>
                <a:gd name="T56" fmla="*/ 42 w 113"/>
                <a:gd name="T57" fmla="*/ 107 h 126"/>
                <a:gd name="T58" fmla="*/ 57 w 113"/>
                <a:gd name="T59" fmla="*/ 110 h 126"/>
                <a:gd name="T60" fmla="*/ 71 w 113"/>
                <a:gd name="T61" fmla="*/ 107 h 126"/>
                <a:gd name="T62" fmla="*/ 83 w 113"/>
                <a:gd name="T63" fmla="*/ 98 h 126"/>
                <a:gd name="T64" fmla="*/ 91 w 113"/>
                <a:gd name="T65" fmla="*/ 84 h 126"/>
                <a:gd name="T66" fmla="*/ 93 w 113"/>
                <a:gd name="T67" fmla="*/ 62 h 126"/>
                <a:gd name="T68" fmla="*/ 91 w 113"/>
                <a:gd name="T69" fmla="*/ 42 h 126"/>
                <a:gd name="T70" fmla="*/ 83 w 113"/>
                <a:gd name="T71" fmla="*/ 29 h 126"/>
                <a:gd name="T72" fmla="*/ 71 w 113"/>
                <a:gd name="T73" fmla="*/ 19 h 126"/>
                <a:gd name="T74" fmla="*/ 57 w 113"/>
                <a:gd name="T75" fmla="*/ 18 h 126"/>
                <a:gd name="T76" fmla="*/ 42 w 113"/>
                <a:gd name="T77" fmla="*/ 19 h 126"/>
                <a:gd name="T78" fmla="*/ 32 w 113"/>
                <a:gd name="T79" fmla="*/ 29 h 126"/>
                <a:gd name="T80" fmla="*/ 23 w 113"/>
                <a:gd name="T81" fmla="*/ 42 h 126"/>
                <a:gd name="T82" fmla="*/ 22 w 113"/>
                <a:gd name="T8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4"/>
                  </a:moveTo>
                  <a:lnTo>
                    <a:pt x="2" y="48"/>
                  </a:lnTo>
                  <a:lnTo>
                    <a:pt x="10" y="23"/>
                  </a:lnTo>
                  <a:lnTo>
                    <a:pt x="19" y="15"/>
                  </a:lnTo>
                  <a:lnTo>
                    <a:pt x="28" y="8"/>
                  </a:lnTo>
                  <a:lnTo>
                    <a:pt x="47" y="2"/>
                  </a:lnTo>
                  <a:lnTo>
                    <a:pt x="57" y="0"/>
                  </a:lnTo>
                  <a:lnTo>
                    <a:pt x="70" y="2"/>
                  </a:lnTo>
                  <a:lnTo>
                    <a:pt x="90" y="10"/>
                  </a:lnTo>
                  <a:lnTo>
                    <a:pt x="97" y="18"/>
                  </a:lnTo>
                  <a:lnTo>
                    <a:pt x="104" y="26"/>
                  </a:lnTo>
                  <a:lnTo>
                    <a:pt x="113" y="48"/>
                  </a:lnTo>
                  <a:lnTo>
                    <a:pt x="113" y="62"/>
                  </a:lnTo>
                  <a:lnTo>
                    <a:pt x="111" y="84"/>
                  </a:lnTo>
                  <a:lnTo>
                    <a:pt x="106" y="98"/>
                  </a:lnTo>
                  <a:lnTo>
                    <a:pt x="98" y="110"/>
                  </a:lnTo>
                  <a:lnTo>
                    <a:pt x="85" y="118"/>
                  </a:lnTo>
                  <a:lnTo>
                    <a:pt x="72" y="124"/>
                  </a:lnTo>
                  <a:lnTo>
                    <a:pt x="57" y="126"/>
                  </a:lnTo>
                  <a:lnTo>
                    <a:pt x="45" y="126"/>
                  </a:lnTo>
                  <a:lnTo>
                    <a:pt x="25" y="117"/>
                  </a:lnTo>
                  <a:lnTo>
                    <a:pt x="16" y="110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4"/>
                  </a:lnTo>
                  <a:close/>
                  <a:moveTo>
                    <a:pt x="22" y="64"/>
                  </a:moveTo>
                  <a:lnTo>
                    <a:pt x="23" y="84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7" y="110"/>
                  </a:lnTo>
                  <a:lnTo>
                    <a:pt x="71" y="107"/>
                  </a:lnTo>
                  <a:lnTo>
                    <a:pt x="83" y="98"/>
                  </a:lnTo>
                  <a:lnTo>
                    <a:pt x="91" y="84"/>
                  </a:lnTo>
                  <a:lnTo>
                    <a:pt x="93" y="62"/>
                  </a:lnTo>
                  <a:lnTo>
                    <a:pt x="91" y="42"/>
                  </a:lnTo>
                  <a:lnTo>
                    <a:pt x="83" y="29"/>
                  </a:lnTo>
                  <a:lnTo>
                    <a:pt x="71" y="19"/>
                  </a:lnTo>
                  <a:lnTo>
                    <a:pt x="57" y="18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3" y="42"/>
                  </a:lnTo>
                  <a:lnTo>
                    <a:pt x="22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3" name="Freeform 162"/>
            <p:cNvSpPr>
              <a:spLocks/>
            </p:cNvSpPr>
            <p:nvPr/>
          </p:nvSpPr>
          <p:spPr bwMode="auto">
            <a:xfrm>
              <a:off x="2902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8 w 65"/>
                <a:gd name="T5" fmla="*/ 3 h 123"/>
                <a:gd name="T6" fmla="*/ 18 w 65"/>
                <a:gd name="T7" fmla="*/ 22 h 123"/>
                <a:gd name="T8" fmla="*/ 25 w 65"/>
                <a:gd name="T9" fmla="*/ 10 h 123"/>
                <a:gd name="T10" fmla="*/ 31 w 65"/>
                <a:gd name="T11" fmla="*/ 5 h 123"/>
                <a:gd name="T12" fmla="*/ 36 w 65"/>
                <a:gd name="T13" fmla="*/ 2 h 123"/>
                <a:gd name="T14" fmla="*/ 44 w 65"/>
                <a:gd name="T15" fmla="*/ 0 h 123"/>
                <a:gd name="T16" fmla="*/ 54 w 65"/>
                <a:gd name="T17" fmla="*/ 2 h 123"/>
                <a:gd name="T18" fmla="*/ 65 w 65"/>
                <a:gd name="T19" fmla="*/ 8 h 123"/>
                <a:gd name="T20" fmla="*/ 58 w 65"/>
                <a:gd name="T21" fmla="*/ 26 h 123"/>
                <a:gd name="T22" fmla="*/ 51 w 65"/>
                <a:gd name="T23" fmla="*/ 23 h 123"/>
                <a:gd name="T24" fmla="*/ 42 w 65"/>
                <a:gd name="T25" fmla="*/ 22 h 123"/>
                <a:gd name="T26" fmla="*/ 36 w 65"/>
                <a:gd name="T27" fmla="*/ 22 h 123"/>
                <a:gd name="T28" fmla="*/ 31 w 65"/>
                <a:gd name="T29" fmla="*/ 26 h 123"/>
                <a:gd name="T30" fmla="*/ 26 w 65"/>
                <a:gd name="T31" fmla="*/ 31 h 123"/>
                <a:gd name="T32" fmla="*/ 23 w 65"/>
                <a:gd name="T33" fmla="*/ 36 h 123"/>
                <a:gd name="T34" fmla="*/ 20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lnTo>
                    <a:pt x="25" y="10"/>
                  </a:lnTo>
                  <a:lnTo>
                    <a:pt x="31" y="5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65" y="8"/>
                  </a:lnTo>
                  <a:lnTo>
                    <a:pt x="58" y="26"/>
                  </a:lnTo>
                  <a:lnTo>
                    <a:pt x="51" y="23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1" y="26"/>
                  </a:lnTo>
                  <a:lnTo>
                    <a:pt x="26" y="31"/>
                  </a:lnTo>
                  <a:lnTo>
                    <a:pt x="23" y="36"/>
                  </a:lnTo>
                  <a:lnTo>
                    <a:pt x="20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63"/>
            <p:cNvSpPr>
              <a:spLocks noEditPoints="1"/>
            </p:cNvSpPr>
            <p:nvPr/>
          </p:nvSpPr>
          <p:spPr bwMode="auto">
            <a:xfrm>
              <a:off x="2946" y="2532"/>
              <a:ext cx="35" cy="57"/>
            </a:xfrm>
            <a:custGeom>
              <a:avLst/>
              <a:gdLst>
                <a:gd name="T0" fmla="*/ 4 w 105"/>
                <a:gd name="T1" fmla="*/ 133 h 172"/>
                <a:gd name="T2" fmla="*/ 24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4 h 172"/>
                <a:gd name="T10" fmla="*/ 52 w 105"/>
                <a:gd name="T11" fmla="*/ 154 h 172"/>
                <a:gd name="T12" fmla="*/ 65 w 105"/>
                <a:gd name="T13" fmla="*/ 154 h 172"/>
                <a:gd name="T14" fmla="*/ 73 w 105"/>
                <a:gd name="T15" fmla="*/ 149 h 172"/>
                <a:gd name="T16" fmla="*/ 79 w 105"/>
                <a:gd name="T17" fmla="*/ 143 h 172"/>
                <a:gd name="T18" fmla="*/ 83 w 105"/>
                <a:gd name="T19" fmla="*/ 134 h 172"/>
                <a:gd name="T20" fmla="*/ 85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2 w 105"/>
                <a:gd name="T27" fmla="*/ 123 h 172"/>
                <a:gd name="T28" fmla="*/ 52 w 105"/>
                <a:gd name="T29" fmla="*/ 123 h 172"/>
                <a:gd name="T30" fmla="*/ 40 w 105"/>
                <a:gd name="T31" fmla="*/ 123 h 172"/>
                <a:gd name="T32" fmla="*/ 20 w 105"/>
                <a:gd name="T33" fmla="*/ 114 h 172"/>
                <a:gd name="T34" fmla="*/ 13 w 105"/>
                <a:gd name="T35" fmla="*/ 105 h 172"/>
                <a:gd name="T36" fmla="*/ 7 w 105"/>
                <a:gd name="T37" fmla="*/ 97 h 172"/>
                <a:gd name="T38" fmla="*/ 1 w 105"/>
                <a:gd name="T39" fmla="*/ 75 h 172"/>
                <a:gd name="T40" fmla="*/ 0 w 105"/>
                <a:gd name="T41" fmla="*/ 62 h 172"/>
                <a:gd name="T42" fmla="*/ 1 w 105"/>
                <a:gd name="T43" fmla="*/ 46 h 172"/>
                <a:gd name="T44" fmla="*/ 6 w 105"/>
                <a:gd name="T45" fmla="*/ 32 h 172"/>
                <a:gd name="T46" fmla="*/ 13 w 105"/>
                <a:gd name="T47" fmla="*/ 18 h 172"/>
                <a:gd name="T48" fmla="*/ 24 w 105"/>
                <a:gd name="T49" fmla="*/ 9 h 172"/>
                <a:gd name="T50" fmla="*/ 37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0 h 172"/>
                <a:gd name="T58" fmla="*/ 86 w 105"/>
                <a:gd name="T59" fmla="*/ 18 h 172"/>
                <a:gd name="T60" fmla="*/ 86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5 w 105"/>
                <a:gd name="T67" fmla="*/ 133 h 172"/>
                <a:gd name="T68" fmla="*/ 99 w 105"/>
                <a:gd name="T69" fmla="*/ 147 h 172"/>
                <a:gd name="T70" fmla="*/ 94 w 105"/>
                <a:gd name="T71" fmla="*/ 157 h 172"/>
                <a:gd name="T72" fmla="*/ 82 w 105"/>
                <a:gd name="T73" fmla="*/ 165 h 172"/>
                <a:gd name="T74" fmla="*/ 69 w 105"/>
                <a:gd name="T75" fmla="*/ 170 h 172"/>
                <a:gd name="T76" fmla="*/ 52 w 105"/>
                <a:gd name="T77" fmla="*/ 172 h 172"/>
                <a:gd name="T78" fmla="*/ 32 w 105"/>
                <a:gd name="T79" fmla="*/ 170 h 172"/>
                <a:gd name="T80" fmla="*/ 17 w 105"/>
                <a:gd name="T81" fmla="*/ 162 h 172"/>
                <a:gd name="T82" fmla="*/ 11 w 105"/>
                <a:gd name="T83" fmla="*/ 157 h 172"/>
                <a:gd name="T84" fmla="*/ 4 w 105"/>
                <a:gd name="T85" fmla="*/ 143 h 172"/>
                <a:gd name="T86" fmla="*/ 4 w 105"/>
                <a:gd name="T87" fmla="*/ 133 h 172"/>
                <a:gd name="T88" fmla="*/ 21 w 105"/>
                <a:gd name="T89" fmla="*/ 61 h 172"/>
                <a:gd name="T90" fmla="*/ 23 w 105"/>
                <a:gd name="T91" fmla="*/ 82 h 172"/>
                <a:gd name="T92" fmla="*/ 30 w 105"/>
                <a:gd name="T93" fmla="*/ 95 h 172"/>
                <a:gd name="T94" fmla="*/ 40 w 105"/>
                <a:gd name="T95" fmla="*/ 104 h 172"/>
                <a:gd name="T96" fmla="*/ 53 w 105"/>
                <a:gd name="T97" fmla="*/ 107 h 172"/>
                <a:gd name="T98" fmla="*/ 66 w 105"/>
                <a:gd name="T99" fmla="*/ 104 h 172"/>
                <a:gd name="T100" fmla="*/ 78 w 105"/>
                <a:gd name="T101" fmla="*/ 95 h 172"/>
                <a:gd name="T102" fmla="*/ 85 w 105"/>
                <a:gd name="T103" fmla="*/ 82 h 172"/>
                <a:gd name="T104" fmla="*/ 86 w 105"/>
                <a:gd name="T105" fmla="*/ 62 h 172"/>
                <a:gd name="T106" fmla="*/ 85 w 105"/>
                <a:gd name="T107" fmla="*/ 42 h 172"/>
                <a:gd name="T108" fmla="*/ 76 w 105"/>
                <a:gd name="T109" fmla="*/ 29 h 172"/>
                <a:gd name="T110" fmla="*/ 66 w 105"/>
                <a:gd name="T111" fmla="*/ 19 h 172"/>
                <a:gd name="T112" fmla="*/ 53 w 105"/>
                <a:gd name="T113" fmla="*/ 18 h 172"/>
                <a:gd name="T114" fmla="*/ 40 w 105"/>
                <a:gd name="T115" fmla="*/ 19 h 172"/>
                <a:gd name="T116" fmla="*/ 30 w 105"/>
                <a:gd name="T117" fmla="*/ 29 h 172"/>
                <a:gd name="T118" fmla="*/ 23 w 105"/>
                <a:gd name="T119" fmla="*/ 42 h 172"/>
                <a:gd name="T120" fmla="*/ 21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4" y="133"/>
                  </a:moveTo>
                  <a:lnTo>
                    <a:pt x="24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4"/>
                  </a:lnTo>
                  <a:lnTo>
                    <a:pt x="52" y="154"/>
                  </a:lnTo>
                  <a:lnTo>
                    <a:pt x="65" y="154"/>
                  </a:lnTo>
                  <a:lnTo>
                    <a:pt x="73" y="149"/>
                  </a:lnTo>
                  <a:lnTo>
                    <a:pt x="79" y="143"/>
                  </a:lnTo>
                  <a:lnTo>
                    <a:pt x="83" y="134"/>
                  </a:lnTo>
                  <a:lnTo>
                    <a:pt x="85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0" y="123"/>
                  </a:lnTo>
                  <a:lnTo>
                    <a:pt x="20" y="114"/>
                  </a:lnTo>
                  <a:lnTo>
                    <a:pt x="13" y="105"/>
                  </a:lnTo>
                  <a:lnTo>
                    <a:pt x="7" y="97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1" y="46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4" y="9"/>
                  </a:lnTo>
                  <a:lnTo>
                    <a:pt x="37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0"/>
                  </a:lnTo>
                  <a:lnTo>
                    <a:pt x="86" y="18"/>
                  </a:lnTo>
                  <a:lnTo>
                    <a:pt x="86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5" y="133"/>
                  </a:lnTo>
                  <a:lnTo>
                    <a:pt x="99" y="147"/>
                  </a:lnTo>
                  <a:lnTo>
                    <a:pt x="94" y="157"/>
                  </a:lnTo>
                  <a:lnTo>
                    <a:pt x="82" y="165"/>
                  </a:lnTo>
                  <a:lnTo>
                    <a:pt x="69" y="170"/>
                  </a:lnTo>
                  <a:lnTo>
                    <a:pt x="52" y="172"/>
                  </a:lnTo>
                  <a:lnTo>
                    <a:pt x="32" y="170"/>
                  </a:lnTo>
                  <a:lnTo>
                    <a:pt x="17" y="162"/>
                  </a:lnTo>
                  <a:lnTo>
                    <a:pt x="11" y="157"/>
                  </a:lnTo>
                  <a:lnTo>
                    <a:pt x="4" y="143"/>
                  </a:lnTo>
                  <a:lnTo>
                    <a:pt x="4" y="133"/>
                  </a:lnTo>
                  <a:close/>
                  <a:moveTo>
                    <a:pt x="21" y="61"/>
                  </a:moveTo>
                  <a:lnTo>
                    <a:pt x="23" y="82"/>
                  </a:lnTo>
                  <a:lnTo>
                    <a:pt x="30" y="95"/>
                  </a:lnTo>
                  <a:lnTo>
                    <a:pt x="40" y="104"/>
                  </a:lnTo>
                  <a:lnTo>
                    <a:pt x="53" y="107"/>
                  </a:lnTo>
                  <a:lnTo>
                    <a:pt x="66" y="104"/>
                  </a:lnTo>
                  <a:lnTo>
                    <a:pt x="78" y="95"/>
                  </a:lnTo>
                  <a:lnTo>
                    <a:pt x="85" y="82"/>
                  </a:lnTo>
                  <a:lnTo>
                    <a:pt x="86" y="62"/>
                  </a:lnTo>
                  <a:lnTo>
                    <a:pt x="85" y="42"/>
                  </a:lnTo>
                  <a:lnTo>
                    <a:pt x="76" y="29"/>
                  </a:lnTo>
                  <a:lnTo>
                    <a:pt x="66" y="19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3" y="42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5" name="Freeform 164"/>
            <p:cNvSpPr>
              <a:spLocks/>
            </p:cNvSpPr>
            <p:nvPr/>
          </p:nvSpPr>
          <p:spPr bwMode="auto">
            <a:xfrm>
              <a:off x="2991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2 h 123"/>
                <a:gd name="T8" fmla="*/ 26 w 65"/>
                <a:gd name="T9" fmla="*/ 10 h 123"/>
                <a:gd name="T10" fmla="*/ 32 w 65"/>
                <a:gd name="T11" fmla="*/ 5 h 123"/>
                <a:gd name="T12" fmla="*/ 38 w 65"/>
                <a:gd name="T13" fmla="*/ 2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8 h 123"/>
                <a:gd name="T20" fmla="*/ 59 w 65"/>
                <a:gd name="T21" fmla="*/ 26 h 123"/>
                <a:gd name="T22" fmla="*/ 51 w 65"/>
                <a:gd name="T23" fmla="*/ 23 h 123"/>
                <a:gd name="T24" fmla="*/ 44 w 65"/>
                <a:gd name="T25" fmla="*/ 22 h 123"/>
                <a:gd name="T26" fmla="*/ 38 w 65"/>
                <a:gd name="T27" fmla="*/ 22 h 123"/>
                <a:gd name="T28" fmla="*/ 32 w 65"/>
                <a:gd name="T29" fmla="*/ 26 h 123"/>
                <a:gd name="T30" fmla="*/ 28 w 65"/>
                <a:gd name="T31" fmla="*/ 31 h 123"/>
                <a:gd name="T32" fmla="*/ 25 w 65"/>
                <a:gd name="T33" fmla="*/ 36 h 123"/>
                <a:gd name="T34" fmla="*/ 22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5"/>
                  </a:lnTo>
                  <a:lnTo>
                    <a:pt x="38" y="2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8"/>
                  </a:lnTo>
                  <a:lnTo>
                    <a:pt x="59" y="26"/>
                  </a:lnTo>
                  <a:lnTo>
                    <a:pt x="51" y="23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1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65"/>
            <p:cNvSpPr>
              <a:spLocks noEditPoints="1"/>
            </p:cNvSpPr>
            <p:nvPr/>
          </p:nvSpPr>
          <p:spPr bwMode="auto">
            <a:xfrm>
              <a:off x="3015" y="2532"/>
              <a:ext cx="37" cy="42"/>
            </a:xfrm>
            <a:custGeom>
              <a:avLst/>
              <a:gdLst>
                <a:gd name="T0" fmla="*/ 73 w 111"/>
                <a:gd name="T1" fmla="*/ 117 h 126"/>
                <a:gd name="T2" fmla="*/ 53 w 111"/>
                <a:gd name="T3" fmla="*/ 126 h 126"/>
                <a:gd name="T4" fmla="*/ 23 w 111"/>
                <a:gd name="T5" fmla="*/ 124 h 126"/>
                <a:gd name="T6" fmla="*/ 1 w 111"/>
                <a:gd name="T7" fmla="*/ 105 h 126"/>
                <a:gd name="T8" fmla="*/ 1 w 111"/>
                <a:gd name="T9" fmla="*/ 84 h 126"/>
                <a:gd name="T10" fmla="*/ 9 w 111"/>
                <a:gd name="T11" fmla="*/ 69 h 126"/>
                <a:gd name="T12" fmla="*/ 22 w 111"/>
                <a:gd name="T13" fmla="*/ 59 h 126"/>
                <a:gd name="T14" fmla="*/ 36 w 111"/>
                <a:gd name="T15" fmla="*/ 57 h 126"/>
                <a:gd name="T16" fmla="*/ 69 w 111"/>
                <a:gd name="T17" fmla="*/ 51 h 126"/>
                <a:gd name="T18" fmla="*/ 83 w 111"/>
                <a:gd name="T19" fmla="*/ 44 h 126"/>
                <a:gd name="T20" fmla="*/ 82 w 111"/>
                <a:gd name="T21" fmla="*/ 31 h 126"/>
                <a:gd name="T22" fmla="*/ 69 w 111"/>
                <a:gd name="T23" fmla="*/ 19 h 126"/>
                <a:gd name="T24" fmla="*/ 42 w 111"/>
                <a:gd name="T25" fmla="*/ 19 h 126"/>
                <a:gd name="T26" fmla="*/ 27 w 111"/>
                <a:gd name="T27" fmla="*/ 29 h 126"/>
                <a:gd name="T28" fmla="*/ 4 w 111"/>
                <a:gd name="T29" fmla="*/ 38 h 126"/>
                <a:gd name="T30" fmla="*/ 13 w 111"/>
                <a:gd name="T31" fmla="*/ 18 h 126"/>
                <a:gd name="T32" fmla="*/ 30 w 111"/>
                <a:gd name="T33" fmla="*/ 5 h 126"/>
                <a:gd name="T34" fmla="*/ 58 w 111"/>
                <a:gd name="T35" fmla="*/ 0 h 126"/>
                <a:gd name="T36" fmla="*/ 82 w 111"/>
                <a:gd name="T37" fmla="*/ 5 h 126"/>
                <a:gd name="T38" fmla="*/ 96 w 111"/>
                <a:gd name="T39" fmla="*/ 13 h 126"/>
                <a:gd name="T40" fmla="*/ 102 w 111"/>
                <a:gd name="T41" fmla="*/ 28 h 126"/>
                <a:gd name="T42" fmla="*/ 104 w 111"/>
                <a:gd name="T43" fmla="*/ 46 h 126"/>
                <a:gd name="T44" fmla="*/ 104 w 111"/>
                <a:gd name="T45" fmla="*/ 98 h 126"/>
                <a:gd name="T46" fmla="*/ 107 w 111"/>
                <a:gd name="T47" fmla="*/ 117 h 126"/>
                <a:gd name="T48" fmla="*/ 89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7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4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3 w 111"/>
                <a:gd name="T69" fmla="*/ 82 h 126"/>
                <a:gd name="T70" fmla="*/ 83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1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9" y="69"/>
                  </a:lnTo>
                  <a:lnTo>
                    <a:pt x="14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4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7" y="117"/>
                  </a:lnTo>
                  <a:lnTo>
                    <a:pt x="111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1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Freeform 166"/>
            <p:cNvSpPr>
              <a:spLocks noEditPoints="1"/>
            </p:cNvSpPr>
            <p:nvPr/>
          </p:nvSpPr>
          <p:spPr bwMode="auto">
            <a:xfrm>
              <a:off x="3060" y="2532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0 h 169"/>
                <a:gd name="T10" fmla="*/ 34 w 104"/>
                <a:gd name="T11" fmla="*/ 6 h 169"/>
                <a:gd name="T12" fmla="*/ 42 w 104"/>
                <a:gd name="T13" fmla="*/ 2 h 169"/>
                <a:gd name="T14" fmla="*/ 54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3 w 104"/>
                <a:gd name="T25" fmla="*/ 46 h 169"/>
                <a:gd name="T26" fmla="*/ 104 w 104"/>
                <a:gd name="T27" fmla="*/ 62 h 169"/>
                <a:gd name="T28" fmla="*/ 103 w 104"/>
                <a:gd name="T29" fmla="*/ 81 h 169"/>
                <a:gd name="T30" fmla="*/ 97 w 104"/>
                <a:gd name="T31" fmla="*/ 95 h 169"/>
                <a:gd name="T32" fmla="*/ 90 w 104"/>
                <a:gd name="T33" fmla="*/ 110 h 169"/>
                <a:gd name="T34" fmla="*/ 78 w 104"/>
                <a:gd name="T35" fmla="*/ 118 h 169"/>
                <a:gd name="T36" fmla="*/ 65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1 w 104"/>
                <a:gd name="T47" fmla="*/ 111 h 169"/>
                <a:gd name="T48" fmla="*/ 21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1 w 104"/>
                <a:gd name="T55" fmla="*/ 85 h 169"/>
                <a:gd name="T56" fmla="*/ 28 w 104"/>
                <a:gd name="T57" fmla="*/ 98 h 169"/>
                <a:gd name="T58" fmla="*/ 38 w 104"/>
                <a:gd name="T59" fmla="*/ 107 h 169"/>
                <a:gd name="T60" fmla="*/ 51 w 104"/>
                <a:gd name="T61" fmla="*/ 110 h 169"/>
                <a:gd name="T62" fmla="*/ 64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4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1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3" y="46"/>
                  </a:lnTo>
                  <a:lnTo>
                    <a:pt x="104" y="62"/>
                  </a:lnTo>
                  <a:lnTo>
                    <a:pt x="103" y="81"/>
                  </a:lnTo>
                  <a:lnTo>
                    <a:pt x="97" y="95"/>
                  </a:lnTo>
                  <a:lnTo>
                    <a:pt x="90" y="110"/>
                  </a:lnTo>
                  <a:lnTo>
                    <a:pt x="78" y="118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1" y="111"/>
                  </a:lnTo>
                  <a:lnTo>
                    <a:pt x="21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1" y="85"/>
                  </a:lnTo>
                  <a:lnTo>
                    <a:pt x="28" y="98"/>
                  </a:lnTo>
                  <a:lnTo>
                    <a:pt x="38" y="107"/>
                  </a:lnTo>
                  <a:lnTo>
                    <a:pt x="51" y="110"/>
                  </a:lnTo>
                  <a:lnTo>
                    <a:pt x="64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4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1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67"/>
            <p:cNvSpPr>
              <a:spLocks/>
            </p:cNvSpPr>
            <p:nvPr/>
          </p:nvSpPr>
          <p:spPr bwMode="auto">
            <a:xfrm>
              <a:off x="3103" y="2518"/>
              <a:ext cx="33" cy="5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1 h 164"/>
                <a:gd name="T10" fmla="*/ 46 w 98"/>
                <a:gd name="T11" fmla="*/ 43 h 164"/>
                <a:gd name="T12" fmla="*/ 56 w 98"/>
                <a:gd name="T13" fmla="*/ 41 h 164"/>
                <a:gd name="T14" fmla="*/ 69 w 98"/>
                <a:gd name="T15" fmla="*/ 43 h 164"/>
                <a:gd name="T16" fmla="*/ 79 w 98"/>
                <a:gd name="T17" fmla="*/ 47 h 164"/>
                <a:gd name="T18" fmla="*/ 88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4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4 h 164"/>
                <a:gd name="T44" fmla="*/ 27 w 98"/>
                <a:gd name="T45" fmla="*/ 69 h 164"/>
                <a:gd name="T46" fmla="*/ 24 w 98"/>
                <a:gd name="T47" fmla="*/ 77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1"/>
                  </a:lnTo>
                  <a:lnTo>
                    <a:pt x="46" y="43"/>
                  </a:lnTo>
                  <a:lnTo>
                    <a:pt x="56" y="41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8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4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4"/>
                  </a:lnTo>
                  <a:lnTo>
                    <a:pt x="27" y="69"/>
                  </a:lnTo>
                  <a:lnTo>
                    <a:pt x="24" y="77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68"/>
            <p:cNvSpPr>
              <a:spLocks noEditPoints="1"/>
            </p:cNvSpPr>
            <p:nvPr/>
          </p:nvSpPr>
          <p:spPr bwMode="auto">
            <a:xfrm>
              <a:off x="3146" y="2518"/>
              <a:ext cx="6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Freeform 169"/>
            <p:cNvSpPr>
              <a:spLocks/>
            </p:cNvSpPr>
            <p:nvPr/>
          </p:nvSpPr>
          <p:spPr bwMode="auto">
            <a:xfrm>
              <a:off x="3161" y="2532"/>
              <a:ext cx="35" cy="42"/>
            </a:xfrm>
            <a:custGeom>
              <a:avLst/>
              <a:gdLst>
                <a:gd name="T0" fmla="*/ 84 w 104"/>
                <a:gd name="T1" fmla="*/ 80 h 126"/>
                <a:gd name="T2" fmla="*/ 104 w 104"/>
                <a:gd name="T3" fmla="*/ 82 h 126"/>
                <a:gd name="T4" fmla="*/ 98 w 104"/>
                <a:gd name="T5" fmla="*/ 101 h 126"/>
                <a:gd name="T6" fmla="*/ 86 w 104"/>
                <a:gd name="T7" fmla="*/ 114 h 126"/>
                <a:gd name="T8" fmla="*/ 72 w 104"/>
                <a:gd name="T9" fmla="*/ 124 h 126"/>
                <a:gd name="T10" fmla="*/ 53 w 104"/>
                <a:gd name="T11" fmla="*/ 126 h 126"/>
                <a:gd name="T12" fmla="*/ 42 w 104"/>
                <a:gd name="T13" fmla="*/ 126 h 126"/>
                <a:gd name="T14" fmla="*/ 22 w 104"/>
                <a:gd name="T15" fmla="*/ 117 h 126"/>
                <a:gd name="T16" fmla="*/ 14 w 104"/>
                <a:gd name="T17" fmla="*/ 110 h 126"/>
                <a:gd name="T18" fmla="*/ 7 w 104"/>
                <a:gd name="T19" fmla="*/ 101 h 126"/>
                <a:gd name="T20" fmla="*/ 0 w 104"/>
                <a:gd name="T21" fmla="*/ 78 h 126"/>
                <a:gd name="T22" fmla="*/ 0 w 104"/>
                <a:gd name="T23" fmla="*/ 64 h 126"/>
                <a:gd name="T24" fmla="*/ 0 w 104"/>
                <a:gd name="T25" fmla="*/ 45 h 126"/>
                <a:gd name="T26" fmla="*/ 6 w 104"/>
                <a:gd name="T27" fmla="*/ 31 h 126"/>
                <a:gd name="T28" fmla="*/ 13 w 104"/>
                <a:gd name="T29" fmla="*/ 16 h 126"/>
                <a:gd name="T30" fmla="*/ 24 w 104"/>
                <a:gd name="T31" fmla="*/ 9 h 126"/>
                <a:gd name="T32" fmla="*/ 39 w 104"/>
                <a:gd name="T33" fmla="*/ 2 h 126"/>
                <a:gd name="T34" fmla="*/ 53 w 104"/>
                <a:gd name="T35" fmla="*/ 0 h 126"/>
                <a:gd name="T36" fmla="*/ 72 w 104"/>
                <a:gd name="T37" fmla="*/ 3 h 126"/>
                <a:gd name="T38" fmla="*/ 85 w 104"/>
                <a:gd name="T39" fmla="*/ 10 h 126"/>
                <a:gd name="T40" fmla="*/ 97 w 104"/>
                <a:gd name="T41" fmla="*/ 22 h 126"/>
                <a:gd name="T42" fmla="*/ 101 w 104"/>
                <a:gd name="T43" fmla="*/ 39 h 126"/>
                <a:gd name="T44" fmla="*/ 82 w 104"/>
                <a:gd name="T45" fmla="*/ 42 h 126"/>
                <a:gd name="T46" fmla="*/ 78 w 104"/>
                <a:gd name="T47" fmla="*/ 31 h 126"/>
                <a:gd name="T48" fmla="*/ 72 w 104"/>
                <a:gd name="T49" fmla="*/ 23 h 126"/>
                <a:gd name="T50" fmla="*/ 65 w 104"/>
                <a:gd name="T51" fmla="*/ 19 h 126"/>
                <a:gd name="T52" fmla="*/ 55 w 104"/>
                <a:gd name="T53" fmla="*/ 18 h 126"/>
                <a:gd name="T54" fmla="*/ 40 w 104"/>
                <a:gd name="T55" fmla="*/ 19 h 126"/>
                <a:gd name="T56" fmla="*/ 30 w 104"/>
                <a:gd name="T57" fmla="*/ 29 h 126"/>
                <a:gd name="T58" fmla="*/ 22 w 104"/>
                <a:gd name="T59" fmla="*/ 42 h 126"/>
                <a:gd name="T60" fmla="*/ 20 w 104"/>
                <a:gd name="T61" fmla="*/ 64 h 126"/>
                <a:gd name="T62" fmla="*/ 22 w 104"/>
                <a:gd name="T63" fmla="*/ 85 h 126"/>
                <a:gd name="T64" fmla="*/ 29 w 104"/>
                <a:gd name="T65" fmla="*/ 98 h 126"/>
                <a:gd name="T66" fmla="*/ 39 w 104"/>
                <a:gd name="T67" fmla="*/ 107 h 126"/>
                <a:gd name="T68" fmla="*/ 53 w 104"/>
                <a:gd name="T69" fmla="*/ 110 h 126"/>
                <a:gd name="T70" fmla="*/ 65 w 104"/>
                <a:gd name="T71" fmla="*/ 108 h 126"/>
                <a:gd name="T72" fmla="*/ 73 w 104"/>
                <a:gd name="T73" fmla="*/ 103 h 126"/>
                <a:gd name="T74" fmla="*/ 81 w 104"/>
                <a:gd name="T75" fmla="*/ 94 h 126"/>
                <a:gd name="T76" fmla="*/ 84 w 104"/>
                <a:gd name="T77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26">
                  <a:moveTo>
                    <a:pt x="84" y="80"/>
                  </a:moveTo>
                  <a:lnTo>
                    <a:pt x="104" y="82"/>
                  </a:lnTo>
                  <a:lnTo>
                    <a:pt x="98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2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5"/>
                  </a:lnTo>
                  <a:lnTo>
                    <a:pt x="6" y="31"/>
                  </a:lnTo>
                  <a:lnTo>
                    <a:pt x="13" y="16"/>
                  </a:lnTo>
                  <a:lnTo>
                    <a:pt x="24" y="9"/>
                  </a:lnTo>
                  <a:lnTo>
                    <a:pt x="39" y="2"/>
                  </a:lnTo>
                  <a:lnTo>
                    <a:pt x="53" y="0"/>
                  </a:lnTo>
                  <a:lnTo>
                    <a:pt x="72" y="3"/>
                  </a:lnTo>
                  <a:lnTo>
                    <a:pt x="85" y="10"/>
                  </a:lnTo>
                  <a:lnTo>
                    <a:pt x="97" y="22"/>
                  </a:lnTo>
                  <a:lnTo>
                    <a:pt x="101" y="39"/>
                  </a:lnTo>
                  <a:lnTo>
                    <a:pt x="82" y="42"/>
                  </a:lnTo>
                  <a:lnTo>
                    <a:pt x="78" y="31"/>
                  </a:lnTo>
                  <a:lnTo>
                    <a:pt x="72" y="23"/>
                  </a:lnTo>
                  <a:lnTo>
                    <a:pt x="65" y="19"/>
                  </a:lnTo>
                  <a:lnTo>
                    <a:pt x="55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4"/>
                  </a:lnTo>
                  <a:lnTo>
                    <a:pt x="22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3" y="110"/>
                  </a:lnTo>
                  <a:lnTo>
                    <a:pt x="65" y="108"/>
                  </a:lnTo>
                  <a:lnTo>
                    <a:pt x="73" y="103"/>
                  </a:lnTo>
                  <a:lnTo>
                    <a:pt x="81" y="94"/>
                  </a:lnTo>
                  <a:lnTo>
                    <a:pt x="84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70"/>
            <p:cNvSpPr>
              <a:spLocks noEditPoints="1"/>
            </p:cNvSpPr>
            <p:nvPr/>
          </p:nvSpPr>
          <p:spPr bwMode="auto">
            <a:xfrm>
              <a:off x="3199" y="2532"/>
              <a:ext cx="36" cy="42"/>
            </a:xfrm>
            <a:custGeom>
              <a:avLst/>
              <a:gdLst>
                <a:gd name="T0" fmla="*/ 73 w 109"/>
                <a:gd name="T1" fmla="*/ 117 h 126"/>
                <a:gd name="T2" fmla="*/ 53 w 109"/>
                <a:gd name="T3" fmla="*/ 126 h 126"/>
                <a:gd name="T4" fmla="*/ 23 w 109"/>
                <a:gd name="T5" fmla="*/ 124 h 126"/>
                <a:gd name="T6" fmla="*/ 1 w 109"/>
                <a:gd name="T7" fmla="*/ 105 h 126"/>
                <a:gd name="T8" fmla="*/ 1 w 109"/>
                <a:gd name="T9" fmla="*/ 84 h 126"/>
                <a:gd name="T10" fmla="*/ 8 w 109"/>
                <a:gd name="T11" fmla="*/ 69 h 126"/>
                <a:gd name="T12" fmla="*/ 21 w 109"/>
                <a:gd name="T13" fmla="*/ 59 h 126"/>
                <a:gd name="T14" fmla="*/ 36 w 109"/>
                <a:gd name="T15" fmla="*/ 57 h 126"/>
                <a:gd name="T16" fmla="*/ 69 w 109"/>
                <a:gd name="T17" fmla="*/ 51 h 126"/>
                <a:gd name="T18" fmla="*/ 83 w 109"/>
                <a:gd name="T19" fmla="*/ 44 h 126"/>
                <a:gd name="T20" fmla="*/ 82 w 109"/>
                <a:gd name="T21" fmla="*/ 31 h 126"/>
                <a:gd name="T22" fmla="*/ 69 w 109"/>
                <a:gd name="T23" fmla="*/ 19 h 126"/>
                <a:gd name="T24" fmla="*/ 42 w 109"/>
                <a:gd name="T25" fmla="*/ 19 h 126"/>
                <a:gd name="T26" fmla="*/ 27 w 109"/>
                <a:gd name="T27" fmla="*/ 29 h 126"/>
                <a:gd name="T28" fmla="*/ 3 w 109"/>
                <a:gd name="T29" fmla="*/ 38 h 126"/>
                <a:gd name="T30" fmla="*/ 13 w 109"/>
                <a:gd name="T31" fmla="*/ 18 h 126"/>
                <a:gd name="T32" fmla="*/ 30 w 109"/>
                <a:gd name="T33" fmla="*/ 5 h 126"/>
                <a:gd name="T34" fmla="*/ 57 w 109"/>
                <a:gd name="T35" fmla="*/ 0 h 126"/>
                <a:gd name="T36" fmla="*/ 82 w 109"/>
                <a:gd name="T37" fmla="*/ 5 h 126"/>
                <a:gd name="T38" fmla="*/ 96 w 109"/>
                <a:gd name="T39" fmla="*/ 13 h 126"/>
                <a:gd name="T40" fmla="*/ 102 w 109"/>
                <a:gd name="T41" fmla="*/ 28 h 126"/>
                <a:gd name="T42" fmla="*/ 104 w 109"/>
                <a:gd name="T43" fmla="*/ 46 h 126"/>
                <a:gd name="T44" fmla="*/ 104 w 109"/>
                <a:gd name="T45" fmla="*/ 98 h 126"/>
                <a:gd name="T46" fmla="*/ 106 w 109"/>
                <a:gd name="T47" fmla="*/ 117 h 126"/>
                <a:gd name="T48" fmla="*/ 89 w 109"/>
                <a:gd name="T49" fmla="*/ 123 h 126"/>
                <a:gd name="T50" fmla="*/ 85 w 109"/>
                <a:gd name="T51" fmla="*/ 108 h 126"/>
                <a:gd name="T52" fmla="*/ 70 w 109"/>
                <a:gd name="T53" fmla="*/ 68 h 126"/>
                <a:gd name="T54" fmla="*/ 39 w 109"/>
                <a:gd name="T55" fmla="*/ 72 h 126"/>
                <a:gd name="T56" fmla="*/ 27 w 109"/>
                <a:gd name="T57" fmla="*/ 78 h 126"/>
                <a:gd name="T58" fmla="*/ 21 w 109"/>
                <a:gd name="T59" fmla="*/ 87 h 126"/>
                <a:gd name="T60" fmla="*/ 23 w 109"/>
                <a:gd name="T61" fmla="*/ 98 h 126"/>
                <a:gd name="T62" fmla="*/ 34 w 109"/>
                <a:gd name="T63" fmla="*/ 110 h 126"/>
                <a:gd name="T64" fmla="*/ 57 w 109"/>
                <a:gd name="T65" fmla="*/ 110 h 126"/>
                <a:gd name="T66" fmla="*/ 75 w 109"/>
                <a:gd name="T67" fmla="*/ 100 h 126"/>
                <a:gd name="T68" fmla="*/ 82 w 109"/>
                <a:gd name="T69" fmla="*/ 82 h 126"/>
                <a:gd name="T70" fmla="*/ 83 w 109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0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8" y="69"/>
                  </a:lnTo>
                  <a:lnTo>
                    <a:pt x="14" y="64"/>
                  </a:lnTo>
                  <a:lnTo>
                    <a:pt x="21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6" y="117"/>
                  </a:lnTo>
                  <a:lnTo>
                    <a:pt x="109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0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1" y="87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Rectangle 171"/>
            <p:cNvSpPr>
              <a:spLocks noChangeArrowheads="1"/>
            </p:cNvSpPr>
            <p:nvPr/>
          </p:nvSpPr>
          <p:spPr bwMode="auto">
            <a:xfrm>
              <a:off x="3244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Freeform 172"/>
            <p:cNvSpPr>
              <a:spLocks noEditPoints="1"/>
            </p:cNvSpPr>
            <p:nvPr/>
          </p:nvSpPr>
          <p:spPr bwMode="auto">
            <a:xfrm>
              <a:off x="2787" y="2622"/>
              <a:ext cx="37" cy="42"/>
            </a:xfrm>
            <a:custGeom>
              <a:avLst/>
              <a:gdLst>
                <a:gd name="T0" fmla="*/ 90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3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6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8 h 125"/>
                <a:gd name="T32" fmla="*/ 45 w 111"/>
                <a:gd name="T33" fmla="*/ 1 h 125"/>
                <a:gd name="T34" fmla="*/ 57 w 111"/>
                <a:gd name="T35" fmla="*/ 0 h 125"/>
                <a:gd name="T36" fmla="*/ 68 w 111"/>
                <a:gd name="T37" fmla="*/ 1 h 125"/>
                <a:gd name="T38" fmla="*/ 88 w 111"/>
                <a:gd name="T39" fmla="*/ 8 h 125"/>
                <a:gd name="T40" fmla="*/ 96 w 111"/>
                <a:gd name="T41" fmla="*/ 16 h 125"/>
                <a:gd name="T42" fmla="*/ 103 w 111"/>
                <a:gd name="T43" fmla="*/ 26 h 125"/>
                <a:gd name="T44" fmla="*/ 110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6 h 125"/>
                <a:gd name="T56" fmla="*/ 34 w 111"/>
                <a:gd name="T57" fmla="*/ 98 h 125"/>
                <a:gd name="T58" fmla="*/ 44 w 111"/>
                <a:gd name="T59" fmla="*/ 106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90 w 111"/>
                <a:gd name="T69" fmla="*/ 83 h 125"/>
                <a:gd name="T70" fmla="*/ 24 w 111"/>
                <a:gd name="T71" fmla="*/ 52 h 125"/>
                <a:gd name="T72" fmla="*/ 90 w 111"/>
                <a:gd name="T73" fmla="*/ 52 h 125"/>
                <a:gd name="T74" fmla="*/ 88 w 111"/>
                <a:gd name="T75" fmla="*/ 37 h 125"/>
                <a:gd name="T76" fmla="*/ 83 w 111"/>
                <a:gd name="T77" fmla="*/ 29 h 125"/>
                <a:gd name="T78" fmla="*/ 71 w 111"/>
                <a:gd name="T79" fmla="*/ 18 h 125"/>
                <a:gd name="T80" fmla="*/ 57 w 111"/>
                <a:gd name="T81" fmla="*/ 17 h 125"/>
                <a:gd name="T82" fmla="*/ 44 w 111"/>
                <a:gd name="T83" fmla="*/ 18 h 125"/>
                <a:gd name="T84" fmla="*/ 34 w 111"/>
                <a:gd name="T85" fmla="*/ 26 h 125"/>
                <a:gd name="T86" fmla="*/ 25 w 111"/>
                <a:gd name="T87" fmla="*/ 36 h 125"/>
                <a:gd name="T88" fmla="*/ 24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90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3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6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6"/>
                  </a:lnTo>
                  <a:lnTo>
                    <a:pt x="34" y="98"/>
                  </a:lnTo>
                  <a:lnTo>
                    <a:pt x="44" y="106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90" y="83"/>
                  </a:lnTo>
                  <a:close/>
                  <a:moveTo>
                    <a:pt x="24" y="52"/>
                  </a:moveTo>
                  <a:lnTo>
                    <a:pt x="90" y="52"/>
                  </a:lnTo>
                  <a:lnTo>
                    <a:pt x="88" y="37"/>
                  </a:lnTo>
                  <a:lnTo>
                    <a:pt x="83" y="29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4" y="18"/>
                  </a:lnTo>
                  <a:lnTo>
                    <a:pt x="34" y="26"/>
                  </a:lnTo>
                  <a:lnTo>
                    <a:pt x="25" y="36"/>
                  </a:lnTo>
                  <a:lnTo>
                    <a:pt x="2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73"/>
            <p:cNvSpPr>
              <a:spLocks noEditPoints="1"/>
            </p:cNvSpPr>
            <p:nvPr/>
          </p:nvSpPr>
          <p:spPr bwMode="auto">
            <a:xfrm>
              <a:off x="2830" y="2607"/>
              <a:ext cx="34" cy="57"/>
            </a:xfrm>
            <a:custGeom>
              <a:avLst/>
              <a:gdLst>
                <a:gd name="T0" fmla="*/ 85 w 103"/>
                <a:gd name="T1" fmla="*/ 166 h 169"/>
                <a:gd name="T2" fmla="*/ 85 w 103"/>
                <a:gd name="T3" fmla="*/ 152 h 169"/>
                <a:gd name="T4" fmla="*/ 79 w 103"/>
                <a:gd name="T5" fmla="*/ 159 h 169"/>
                <a:gd name="T6" fmla="*/ 62 w 103"/>
                <a:gd name="T7" fmla="*/ 168 h 169"/>
                <a:gd name="T8" fmla="*/ 52 w 103"/>
                <a:gd name="T9" fmla="*/ 169 h 169"/>
                <a:gd name="T10" fmla="*/ 37 w 103"/>
                <a:gd name="T11" fmla="*/ 168 h 169"/>
                <a:gd name="T12" fmla="*/ 26 w 103"/>
                <a:gd name="T13" fmla="*/ 160 h 169"/>
                <a:gd name="T14" fmla="*/ 14 w 103"/>
                <a:gd name="T15" fmla="*/ 152 h 169"/>
                <a:gd name="T16" fmla="*/ 7 w 103"/>
                <a:gd name="T17" fmla="*/ 139 h 169"/>
                <a:gd name="T18" fmla="*/ 1 w 103"/>
                <a:gd name="T19" fmla="*/ 124 h 169"/>
                <a:gd name="T20" fmla="*/ 0 w 103"/>
                <a:gd name="T21" fmla="*/ 107 h 169"/>
                <a:gd name="T22" fmla="*/ 1 w 103"/>
                <a:gd name="T23" fmla="*/ 90 h 169"/>
                <a:gd name="T24" fmla="*/ 5 w 103"/>
                <a:gd name="T25" fmla="*/ 74 h 169"/>
                <a:gd name="T26" fmla="*/ 13 w 103"/>
                <a:gd name="T27" fmla="*/ 61 h 169"/>
                <a:gd name="T28" fmla="*/ 24 w 103"/>
                <a:gd name="T29" fmla="*/ 52 h 169"/>
                <a:gd name="T30" fmla="*/ 36 w 103"/>
                <a:gd name="T31" fmla="*/ 45 h 169"/>
                <a:gd name="T32" fmla="*/ 50 w 103"/>
                <a:gd name="T33" fmla="*/ 44 h 169"/>
                <a:gd name="T34" fmla="*/ 60 w 103"/>
                <a:gd name="T35" fmla="*/ 45 h 169"/>
                <a:gd name="T36" fmla="*/ 70 w 103"/>
                <a:gd name="T37" fmla="*/ 48 h 169"/>
                <a:gd name="T38" fmla="*/ 78 w 103"/>
                <a:gd name="T39" fmla="*/ 54 h 169"/>
                <a:gd name="T40" fmla="*/ 83 w 103"/>
                <a:gd name="T41" fmla="*/ 61 h 169"/>
                <a:gd name="T42" fmla="*/ 83 w 103"/>
                <a:gd name="T43" fmla="*/ 0 h 169"/>
                <a:gd name="T44" fmla="*/ 103 w 103"/>
                <a:gd name="T45" fmla="*/ 0 h 169"/>
                <a:gd name="T46" fmla="*/ 103 w 103"/>
                <a:gd name="T47" fmla="*/ 166 h 169"/>
                <a:gd name="T48" fmla="*/ 85 w 103"/>
                <a:gd name="T49" fmla="*/ 166 h 169"/>
                <a:gd name="T50" fmla="*/ 21 w 103"/>
                <a:gd name="T51" fmla="*/ 107 h 169"/>
                <a:gd name="T52" fmla="*/ 23 w 103"/>
                <a:gd name="T53" fmla="*/ 127 h 169"/>
                <a:gd name="T54" fmla="*/ 30 w 103"/>
                <a:gd name="T55" fmla="*/ 140 h 169"/>
                <a:gd name="T56" fmla="*/ 40 w 103"/>
                <a:gd name="T57" fmla="*/ 150 h 169"/>
                <a:gd name="T58" fmla="*/ 53 w 103"/>
                <a:gd name="T59" fmla="*/ 152 h 169"/>
                <a:gd name="T60" fmla="*/ 66 w 103"/>
                <a:gd name="T61" fmla="*/ 150 h 169"/>
                <a:gd name="T62" fmla="*/ 76 w 103"/>
                <a:gd name="T63" fmla="*/ 142 h 169"/>
                <a:gd name="T64" fmla="*/ 83 w 103"/>
                <a:gd name="T65" fmla="*/ 129 h 169"/>
                <a:gd name="T66" fmla="*/ 85 w 103"/>
                <a:gd name="T67" fmla="*/ 109 h 169"/>
                <a:gd name="T68" fmla="*/ 83 w 103"/>
                <a:gd name="T69" fmla="*/ 85 h 169"/>
                <a:gd name="T70" fmla="*/ 76 w 103"/>
                <a:gd name="T71" fmla="*/ 73 h 169"/>
                <a:gd name="T72" fmla="*/ 66 w 103"/>
                <a:gd name="T73" fmla="*/ 62 h 169"/>
                <a:gd name="T74" fmla="*/ 52 w 103"/>
                <a:gd name="T75" fmla="*/ 61 h 169"/>
                <a:gd name="T76" fmla="*/ 40 w 103"/>
                <a:gd name="T77" fmla="*/ 62 h 169"/>
                <a:gd name="T78" fmla="*/ 30 w 103"/>
                <a:gd name="T79" fmla="*/ 71 h 169"/>
                <a:gd name="T80" fmla="*/ 23 w 103"/>
                <a:gd name="T81" fmla="*/ 85 h 169"/>
                <a:gd name="T82" fmla="*/ 21 w 103"/>
                <a:gd name="T83" fmla="*/ 10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69">
                  <a:moveTo>
                    <a:pt x="85" y="166"/>
                  </a:moveTo>
                  <a:lnTo>
                    <a:pt x="85" y="152"/>
                  </a:lnTo>
                  <a:lnTo>
                    <a:pt x="79" y="159"/>
                  </a:lnTo>
                  <a:lnTo>
                    <a:pt x="62" y="168"/>
                  </a:lnTo>
                  <a:lnTo>
                    <a:pt x="52" y="169"/>
                  </a:lnTo>
                  <a:lnTo>
                    <a:pt x="37" y="168"/>
                  </a:lnTo>
                  <a:lnTo>
                    <a:pt x="26" y="160"/>
                  </a:lnTo>
                  <a:lnTo>
                    <a:pt x="14" y="152"/>
                  </a:lnTo>
                  <a:lnTo>
                    <a:pt x="7" y="139"/>
                  </a:lnTo>
                  <a:lnTo>
                    <a:pt x="1" y="124"/>
                  </a:lnTo>
                  <a:lnTo>
                    <a:pt x="0" y="107"/>
                  </a:lnTo>
                  <a:lnTo>
                    <a:pt x="1" y="90"/>
                  </a:lnTo>
                  <a:lnTo>
                    <a:pt x="5" y="74"/>
                  </a:lnTo>
                  <a:lnTo>
                    <a:pt x="13" y="61"/>
                  </a:lnTo>
                  <a:lnTo>
                    <a:pt x="24" y="52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5"/>
                  </a:lnTo>
                  <a:lnTo>
                    <a:pt x="70" y="48"/>
                  </a:lnTo>
                  <a:lnTo>
                    <a:pt x="78" y="54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6"/>
                  </a:lnTo>
                  <a:lnTo>
                    <a:pt x="85" y="166"/>
                  </a:lnTo>
                  <a:close/>
                  <a:moveTo>
                    <a:pt x="21" y="107"/>
                  </a:moveTo>
                  <a:lnTo>
                    <a:pt x="23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6" y="142"/>
                  </a:lnTo>
                  <a:lnTo>
                    <a:pt x="83" y="129"/>
                  </a:lnTo>
                  <a:lnTo>
                    <a:pt x="85" y="109"/>
                  </a:lnTo>
                  <a:lnTo>
                    <a:pt x="83" y="85"/>
                  </a:lnTo>
                  <a:lnTo>
                    <a:pt x="76" y="73"/>
                  </a:lnTo>
                  <a:lnTo>
                    <a:pt x="66" y="62"/>
                  </a:lnTo>
                  <a:lnTo>
                    <a:pt x="52" y="61"/>
                  </a:lnTo>
                  <a:lnTo>
                    <a:pt x="40" y="62"/>
                  </a:lnTo>
                  <a:lnTo>
                    <a:pt x="30" y="71"/>
                  </a:lnTo>
                  <a:lnTo>
                    <a:pt x="23" y="85"/>
                  </a:lnTo>
                  <a:lnTo>
                    <a:pt x="21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74"/>
            <p:cNvSpPr>
              <a:spLocks noEditPoints="1"/>
            </p:cNvSpPr>
            <p:nvPr/>
          </p:nvSpPr>
          <p:spPr bwMode="auto">
            <a:xfrm>
              <a:off x="2875" y="2607"/>
              <a:ext cx="6" cy="56"/>
            </a:xfrm>
            <a:custGeom>
              <a:avLst/>
              <a:gdLst>
                <a:gd name="T0" fmla="*/ 0 w 20"/>
                <a:gd name="T1" fmla="*/ 25 h 166"/>
                <a:gd name="T2" fmla="*/ 0 w 20"/>
                <a:gd name="T3" fmla="*/ 0 h 166"/>
                <a:gd name="T4" fmla="*/ 20 w 20"/>
                <a:gd name="T5" fmla="*/ 0 h 166"/>
                <a:gd name="T6" fmla="*/ 20 w 20"/>
                <a:gd name="T7" fmla="*/ 25 h 166"/>
                <a:gd name="T8" fmla="*/ 0 w 20"/>
                <a:gd name="T9" fmla="*/ 25 h 166"/>
                <a:gd name="T10" fmla="*/ 0 w 20"/>
                <a:gd name="T11" fmla="*/ 166 h 166"/>
                <a:gd name="T12" fmla="*/ 0 w 20"/>
                <a:gd name="T13" fmla="*/ 47 h 166"/>
                <a:gd name="T14" fmla="*/ 20 w 20"/>
                <a:gd name="T15" fmla="*/ 47 h 166"/>
                <a:gd name="T16" fmla="*/ 20 w 20"/>
                <a:gd name="T17" fmla="*/ 166 h 166"/>
                <a:gd name="T18" fmla="*/ 0 w 20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6">
                  <a:moveTo>
                    <a:pt x="0" y="2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close/>
                  <a:moveTo>
                    <a:pt x="0" y="166"/>
                  </a:moveTo>
                  <a:lnTo>
                    <a:pt x="0" y="47"/>
                  </a:lnTo>
                  <a:lnTo>
                    <a:pt x="20" y="47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Freeform 175"/>
            <p:cNvSpPr>
              <a:spLocks/>
            </p:cNvSpPr>
            <p:nvPr/>
          </p:nvSpPr>
          <p:spPr bwMode="auto">
            <a:xfrm>
              <a:off x="2888" y="2609"/>
              <a:ext cx="20" cy="54"/>
            </a:xfrm>
            <a:custGeom>
              <a:avLst/>
              <a:gdLst>
                <a:gd name="T0" fmla="*/ 57 w 60"/>
                <a:gd name="T1" fmla="*/ 142 h 163"/>
                <a:gd name="T2" fmla="*/ 60 w 60"/>
                <a:gd name="T3" fmla="*/ 161 h 163"/>
                <a:gd name="T4" fmla="*/ 51 w 60"/>
                <a:gd name="T5" fmla="*/ 163 h 163"/>
                <a:gd name="T6" fmla="*/ 44 w 60"/>
                <a:gd name="T7" fmla="*/ 163 h 163"/>
                <a:gd name="T8" fmla="*/ 34 w 60"/>
                <a:gd name="T9" fmla="*/ 163 h 163"/>
                <a:gd name="T10" fmla="*/ 26 w 60"/>
                <a:gd name="T11" fmla="*/ 160 h 163"/>
                <a:gd name="T12" fmla="*/ 21 w 60"/>
                <a:gd name="T13" fmla="*/ 155 h 163"/>
                <a:gd name="T14" fmla="*/ 18 w 60"/>
                <a:gd name="T15" fmla="*/ 150 h 163"/>
                <a:gd name="T16" fmla="*/ 16 w 60"/>
                <a:gd name="T17" fmla="*/ 142 h 163"/>
                <a:gd name="T18" fmla="*/ 15 w 60"/>
                <a:gd name="T19" fmla="*/ 127 h 163"/>
                <a:gd name="T20" fmla="*/ 15 w 60"/>
                <a:gd name="T21" fmla="*/ 57 h 163"/>
                <a:gd name="T22" fmla="*/ 0 w 60"/>
                <a:gd name="T23" fmla="*/ 57 h 163"/>
                <a:gd name="T24" fmla="*/ 0 w 60"/>
                <a:gd name="T25" fmla="*/ 42 h 163"/>
                <a:gd name="T26" fmla="*/ 15 w 60"/>
                <a:gd name="T27" fmla="*/ 42 h 163"/>
                <a:gd name="T28" fmla="*/ 15 w 60"/>
                <a:gd name="T29" fmla="*/ 11 h 163"/>
                <a:gd name="T30" fmla="*/ 35 w 60"/>
                <a:gd name="T31" fmla="*/ 0 h 163"/>
                <a:gd name="T32" fmla="*/ 35 w 60"/>
                <a:gd name="T33" fmla="*/ 42 h 163"/>
                <a:gd name="T34" fmla="*/ 57 w 60"/>
                <a:gd name="T35" fmla="*/ 42 h 163"/>
                <a:gd name="T36" fmla="*/ 57 w 60"/>
                <a:gd name="T37" fmla="*/ 57 h 163"/>
                <a:gd name="T38" fmla="*/ 35 w 60"/>
                <a:gd name="T39" fmla="*/ 57 h 163"/>
                <a:gd name="T40" fmla="*/ 35 w 60"/>
                <a:gd name="T41" fmla="*/ 127 h 163"/>
                <a:gd name="T42" fmla="*/ 37 w 60"/>
                <a:gd name="T43" fmla="*/ 135 h 163"/>
                <a:gd name="T44" fmla="*/ 37 w 60"/>
                <a:gd name="T45" fmla="*/ 138 h 163"/>
                <a:gd name="T46" fmla="*/ 38 w 60"/>
                <a:gd name="T47" fmla="*/ 141 h 163"/>
                <a:gd name="T48" fmla="*/ 41 w 60"/>
                <a:gd name="T49" fmla="*/ 142 h 163"/>
                <a:gd name="T50" fmla="*/ 42 w 60"/>
                <a:gd name="T51" fmla="*/ 144 h 163"/>
                <a:gd name="T52" fmla="*/ 47 w 60"/>
                <a:gd name="T53" fmla="*/ 144 h 163"/>
                <a:gd name="T54" fmla="*/ 51 w 60"/>
                <a:gd name="T55" fmla="*/ 144 h 163"/>
                <a:gd name="T56" fmla="*/ 57 w 60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163">
                  <a:moveTo>
                    <a:pt x="57" y="142"/>
                  </a:moveTo>
                  <a:lnTo>
                    <a:pt x="60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5"/>
                  </a:lnTo>
                  <a:lnTo>
                    <a:pt x="18" y="150"/>
                  </a:lnTo>
                  <a:lnTo>
                    <a:pt x="16" y="142"/>
                  </a:lnTo>
                  <a:lnTo>
                    <a:pt x="15" y="127"/>
                  </a:lnTo>
                  <a:lnTo>
                    <a:pt x="15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1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7" y="42"/>
                  </a:lnTo>
                  <a:lnTo>
                    <a:pt x="57" y="57"/>
                  </a:lnTo>
                  <a:lnTo>
                    <a:pt x="35" y="57"/>
                  </a:lnTo>
                  <a:lnTo>
                    <a:pt x="35" y="127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1"/>
                  </a:lnTo>
                  <a:lnTo>
                    <a:pt x="41" y="142"/>
                  </a:lnTo>
                  <a:lnTo>
                    <a:pt x="42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76"/>
            <p:cNvSpPr>
              <a:spLocks noEditPoints="1"/>
            </p:cNvSpPr>
            <p:nvPr/>
          </p:nvSpPr>
          <p:spPr bwMode="auto">
            <a:xfrm>
              <a:off x="2911" y="2622"/>
              <a:ext cx="37" cy="42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6 h 125"/>
                <a:gd name="T4" fmla="*/ 10 w 113"/>
                <a:gd name="T5" fmla="*/ 21 h 125"/>
                <a:gd name="T6" fmla="*/ 19 w 113"/>
                <a:gd name="T7" fmla="*/ 13 h 125"/>
                <a:gd name="T8" fmla="*/ 26 w 113"/>
                <a:gd name="T9" fmla="*/ 7 h 125"/>
                <a:gd name="T10" fmla="*/ 45 w 113"/>
                <a:gd name="T11" fmla="*/ 1 h 125"/>
                <a:gd name="T12" fmla="*/ 56 w 113"/>
                <a:gd name="T13" fmla="*/ 0 h 125"/>
                <a:gd name="T14" fmla="*/ 68 w 113"/>
                <a:gd name="T15" fmla="*/ 1 h 125"/>
                <a:gd name="T16" fmla="*/ 88 w 113"/>
                <a:gd name="T17" fmla="*/ 8 h 125"/>
                <a:gd name="T18" fmla="*/ 97 w 113"/>
                <a:gd name="T19" fmla="*/ 16 h 125"/>
                <a:gd name="T20" fmla="*/ 104 w 113"/>
                <a:gd name="T21" fmla="*/ 24 h 125"/>
                <a:gd name="T22" fmla="*/ 111 w 113"/>
                <a:gd name="T23" fmla="*/ 47 h 125"/>
                <a:gd name="T24" fmla="*/ 113 w 113"/>
                <a:gd name="T25" fmla="*/ 60 h 125"/>
                <a:gd name="T26" fmla="*/ 111 w 113"/>
                <a:gd name="T27" fmla="*/ 82 h 125"/>
                <a:gd name="T28" fmla="*/ 105 w 113"/>
                <a:gd name="T29" fmla="*/ 98 h 125"/>
                <a:gd name="T30" fmla="*/ 97 w 113"/>
                <a:gd name="T31" fmla="*/ 109 h 125"/>
                <a:gd name="T32" fmla="*/ 85 w 113"/>
                <a:gd name="T33" fmla="*/ 118 h 125"/>
                <a:gd name="T34" fmla="*/ 71 w 113"/>
                <a:gd name="T35" fmla="*/ 124 h 125"/>
                <a:gd name="T36" fmla="*/ 56 w 113"/>
                <a:gd name="T37" fmla="*/ 125 h 125"/>
                <a:gd name="T38" fmla="*/ 43 w 113"/>
                <a:gd name="T39" fmla="*/ 124 h 125"/>
                <a:gd name="T40" fmla="*/ 23 w 113"/>
                <a:gd name="T41" fmla="*/ 116 h 125"/>
                <a:gd name="T42" fmla="*/ 16 w 113"/>
                <a:gd name="T43" fmla="*/ 109 h 125"/>
                <a:gd name="T44" fmla="*/ 9 w 113"/>
                <a:gd name="T45" fmla="*/ 101 h 125"/>
                <a:gd name="T46" fmla="*/ 0 w 113"/>
                <a:gd name="T47" fmla="*/ 77 h 125"/>
                <a:gd name="T48" fmla="*/ 0 w 113"/>
                <a:gd name="T49" fmla="*/ 63 h 125"/>
                <a:gd name="T50" fmla="*/ 20 w 113"/>
                <a:gd name="T51" fmla="*/ 63 h 125"/>
                <a:gd name="T52" fmla="*/ 23 w 113"/>
                <a:gd name="T53" fmla="*/ 83 h 125"/>
                <a:gd name="T54" fmla="*/ 30 w 113"/>
                <a:gd name="T55" fmla="*/ 96 h 125"/>
                <a:gd name="T56" fmla="*/ 42 w 113"/>
                <a:gd name="T57" fmla="*/ 106 h 125"/>
                <a:gd name="T58" fmla="*/ 56 w 113"/>
                <a:gd name="T59" fmla="*/ 108 h 125"/>
                <a:gd name="T60" fmla="*/ 71 w 113"/>
                <a:gd name="T61" fmla="*/ 106 h 125"/>
                <a:gd name="T62" fmla="*/ 81 w 113"/>
                <a:gd name="T63" fmla="*/ 96 h 125"/>
                <a:gd name="T64" fmla="*/ 90 w 113"/>
                <a:gd name="T65" fmla="*/ 83 h 125"/>
                <a:gd name="T66" fmla="*/ 91 w 113"/>
                <a:gd name="T67" fmla="*/ 62 h 125"/>
                <a:gd name="T68" fmla="*/ 90 w 113"/>
                <a:gd name="T69" fmla="*/ 41 h 125"/>
                <a:gd name="T70" fmla="*/ 81 w 113"/>
                <a:gd name="T71" fmla="*/ 29 h 125"/>
                <a:gd name="T72" fmla="*/ 71 w 113"/>
                <a:gd name="T73" fmla="*/ 18 h 125"/>
                <a:gd name="T74" fmla="*/ 56 w 113"/>
                <a:gd name="T75" fmla="*/ 17 h 125"/>
                <a:gd name="T76" fmla="*/ 42 w 113"/>
                <a:gd name="T77" fmla="*/ 18 h 125"/>
                <a:gd name="T78" fmla="*/ 30 w 113"/>
                <a:gd name="T79" fmla="*/ 29 h 125"/>
                <a:gd name="T80" fmla="*/ 23 w 113"/>
                <a:gd name="T81" fmla="*/ 41 h 125"/>
                <a:gd name="T82" fmla="*/ 20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7" y="16"/>
                  </a:lnTo>
                  <a:lnTo>
                    <a:pt x="104" y="24"/>
                  </a:lnTo>
                  <a:lnTo>
                    <a:pt x="111" y="47"/>
                  </a:lnTo>
                  <a:lnTo>
                    <a:pt x="113" y="60"/>
                  </a:lnTo>
                  <a:lnTo>
                    <a:pt x="111" y="82"/>
                  </a:lnTo>
                  <a:lnTo>
                    <a:pt x="105" y="98"/>
                  </a:lnTo>
                  <a:lnTo>
                    <a:pt x="97" y="109"/>
                  </a:lnTo>
                  <a:lnTo>
                    <a:pt x="85" y="118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3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71" y="106"/>
                  </a:lnTo>
                  <a:lnTo>
                    <a:pt x="81" y="96"/>
                  </a:lnTo>
                  <a:lnTo>
                    <a:pt x="90" y="83"/>
                  </a:lnTo>
                  <a:lnTo>
                    <a:pt x="91" y="62"/>
                  </a:lnTo>
                  <a:lnTo>
                    <a:pt x="90" y="41"/>
                  </a:lnTo>
                  <a:lnTo>
                    <a:pt x="81" y="29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77"/>
            <p:cNvSpPr>
              <a:spLocks/>
            </p:cNvSpPr>
            <p:nvPr/>
          </p:nvSpPr>
          <p:spPr bwMode="auto">
            <a:xfrm>
              <a:off x="2956" y="2622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8 w 65"/>
                <a:gd name="T5" fmla="*/ 3 h 122"/>
                <a:gd name="T6" fmla="*/ 18 w 65"/>
                <a:gd name="T7" fmla="*/ 21 h 122"/>
                <a:gd name="T8" fmla="*/ 24 w 65"/>
                <a:gd name="T9" fmla="*/ 10 h 122"/>
                <a:gd name="T10" fmla="*/ 31 w 65"/>
                <a:gd name="T11" fmla="*/ 4 h 122"/>
                <a:gd name="T12" fmla="*/ 37 w 65"/>
                <a:gd name="T13" fmla="*/ 1 h 122"/>
                <a:gd name="T14" fmla="*/ 44 w 65"/>
                <a:gd name="T15" fmla="*/ 0 h 122"/>
                <a:gd name="T16" fmla="*/ 54 w 65"/>
                <a:gd name="T17" fmla="*/ 1 h 122"/>
                <a:gd name="T18" fmla="*/ 65 w 65"/>
                <a:gd name="T19" fmla="*/ 7 h 122"/>
                <a:gd name="T20" fmla="*/ 57 w 65"/>
                <a:gd name="T21" fmla="*/ 26 h 122"/>
                <a:gd name="T22" fmla="*/ 50 w 65"/>
                <a:gd name="T23" fmla="*/ 21 h 122"/>
                <a:gd name="T24" fmla="*/ 43 w 65"/>
                <a:gd name="T25" fmla="*/ 21 h 122"/>
                <a:gd name="T26" fmla="*/ 37 w 65"/>
                <a:gd name="T27" fmla="*/ 21 h 122"/>
                <a:gd name="T28" fmla="*/ 31 w 65"/>
                <a:gd name="T29" fmla="*/ 26 h 122"/>
                <a:gd name="T30" fmla="*/ 26 w 65"/>
                <a:gd name="T31" fmla="*/ 30 h 122"/>
                <a:gd name="T32" fmla="*/ 24 w 65"/>
                <a:gd name="T33" fmla="*/ 36 h 122"/>
                <a:gd name="T34" fmla="*/ 21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4" y="1"/>
                  </a:lnTo>
                  <a:lnTo>
                    <a:pt x="65" y="7"/>
                  </a:lnTo>
                  <a:lnTo>
                    <a:pt x="57" y="26"/>
                  </a:lnTo>
                  <a:lnTo>
                    <a:pt x="50" y="21"/>
                  </a:lnTo>
                  <a:lnTo>
                    <a:pt x="43" y="21"/>
                  </a:lnTo>
                  <a:lnTo>
                    <a:pt x="37" y="21"/>
                  </a:lnTo>
                  <a:lnTo>
                    <a:pt x="31" y="26"/>
                  </a:lnTo>
                  <a:lnTo>
                    <a:pt x="26" y="30"/>
                  </a:lnTo>
                  <a:lnTo>
                    <a:pt x="24" y="36"/>
                  </a:lnTo>
                  <a:lnTo>
                    <a:pt x="21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Line 178"/>
            <p:cNvSpPr>
              <a:spLocks noChangeShapeType="1"/>
            </p:cNvSpPr>
            <p:nvPr/>
          </p:nvSpPr>
          <p:spPr bwMode="auto">
            <a:xfrm>
              <a:off x="2883" y="2371"/>
              <a:ext cx="0" cy="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Freeform 179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80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079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Domain-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 (</a:t>
            </a:r>
            <a:r>
              <a:rPr lang="fr-FR" dirty="0" err="1" smtClean="0"/>
              <a:t>DSLs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8280920" cy="122413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 err="1"/>
              <a:t>Targeted</a:t>
            </a:r>
            <a:r>
              <a:rPr lang="fr-FR" dirty="0"/>
              <a:t> 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notations (</a:t>
            </a:r>
            <a:r>
              <a:rPr lang="fr-FR" dirty="0" err="1"/>
              <a:t>textual</a:t>
            </a:r>
            <a:r>
              <a:rPr lang="fr-FR" dirty="0"/>
              <a:t> or </a:t>
            </a:r>
            <a:r>
              <a:rPr lang="fr-FR" dirty="0" err="1"/>
              <a:t>graphical</a:t>
            </a:r>
            <a:r>
              <a:rPr lang="fr-FR" dirty="0"/>
              <a:t>), support (editor, </a:t>
            </a:r>
            <a:r>
              <a:rPr lang="fr-FR" dirty="0" err="1"/>
              <a:t>checkers</a:t>
            </a:r>
            <a:r>
              <a:rPr lang="fr-FR" dirty="0"/>
              <a:t>, etc.)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/>
              <a:t>Promises: more « efficient » </a:t>
            </a:r>
            <a:r>
              <a:rPr lang="fr-FR" dirty="0" err="1"/>
              <a:t>languages</a:t>
            </a:r>
            <a:r>
              <a:rPr lang="fr-FR" dirty="0"/>
              <a:t> for </a:t>
            </a:r>
            <a:r>
              <a:rPr lang="fr-FR" dirty="0" err="1"/>
              <a:t>resolving</a:t>
            </a:r>
            <a:r>
              <a:rPr lang="fr-FR" dirty="0"/>
              <a:t> a set of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a </a:t>
            </a:r>
            <a:r>
              <a:rPr lang="fr-FR" dirty="0" err="1"/>
              <a:t>domain</a:t>
            </a:r>
            <a:endParaRPr lang="fr-FR" dirty="0"/>
          </a:p>
        </p:txBody>
      </p:sp>
      <p:pic>
        <p:nvPicPr>
          <p:cNvPr id="6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08720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29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14616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content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GEMOC Modeling cash course - Introduction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fr-FR" sz="1800" dirty="0" smtClean="0"/>
              <a:t>Part 1. General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Modeling</a:t>
            </a:r>
            <a:r>
              <a:rPr lang="fr-FR" sz="1800" dirty="0" smtClean="0"/>
              <a:t>/</a:t>
            </a:r>
            <a:r>
              <a:rPr lang="fr-FR" sz="1800" dirty="0" err="1" smtClean="0"/>
              <a:t>Language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DSL</a:t>
            </a:r>
          </a:p>
          <a:p>
            <a:pPr marL="0" indent="0"/>
            <a:r>
              <a:rPr lang="fr-FR" sz="1800" dirty="0" err="1" smtClean="0"/>
              <a:t>Technology</a:t>
            </a:r>
            <a:r>
              <a:rPr lang="fr-FR" sz="1800" dirty="0" smtClean="0"/>
              <a:t>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Eclipse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Xtext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Melange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GEMOC model debugger</a:t>
            </a:r>
          </a:p>
          <a:p>
            <a:pPr marL="0" indent="0"/>
            <a:r>
              <a:rPr lang="fr-FR" sz="1800" dirty="0" smtClean="0"/>
              <a:t>Part 2. Hands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Finite</a:t>
            </a:r>
            <a:r>
              <a:rPr lang="fr-FR" sz="1800" dirty="0" smtClean="0"/>
              <a:t> State Machine </a:t>
            </a:r>
            <a:r>
              <a:rPr lang="fr-FR" sz="1800" dirty="0" err="1" smtClean="0"/>
              <a:t>example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0" indent="0"/>
            <a:r>
              <a:rPr lang="fr-FR" sz="1800" dirty="0" smtClean="0"/>
              <a:t>Part 3. </a:t>
            </a:r>
            <a:r>
              <a:rPr lang="fr-FR" sz="1800" dirty="0" err="1" smtClean="0"/>
              <a:t>Scaling</a:t>
            </a:r>
            <a:r>
              <a:rPr lang="fr-FR" sz="1800" dirty="0" smtClean="0"/>
              <a:t> up - </a:t>
            </a:r>
            <a:r>
              <a:rPr lang="fr-FR" sz="1800" dirty="0" err="1" smtClean="0"/>
              <a:t>Going</a:t>
            </a:r>
            <a:r>
              <a:rPr lang="fr-FR" sz="1800" dirty="0" smtClean="0"/>
              <a:t> </a:t>
            </a:r>
            <a:r>
              <a:rPr lang="fr-FR" sz="1800" dirty="0" err="1" smtClean="0"/>
              <a:t>further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Concurrency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8317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497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979712" y="1944494"/>
            <a:ext cx="1702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2113975" y="2977427"/>
            <a:ext cx="1170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399108" y="3519294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801193" y="3832561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157405" y="4103494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424061" y="1969894"/>
            <a:ext cx="1374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10442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613360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409978" y="3646293"/>
            <a:ext cx="12346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03577" y="404422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8979" y="1906836"/>
            <a:ext cx="2446868" cy="2299717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2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299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6" y="158738"/>
            <a:ext cx="6915374" cy="1255589"/>
          </a:xfrm>
        </p:spPr>
        <p:txBody>
          <a:bodyPr/>
          <a:lstStyle/>
          <a:p>
            <a:pPr lvl="0"/>
            <a:r>
              <a:rPr lang="fr-FR" dirty="0" smtClean="0">
                <a:latin typeface="Open Sans" pitchFamily="34"/>
              </a:rPr>
              <a:t>Complete </a:t>
            </a:r>
            <a:r>
              <a:rPr lang="fr-FR" dirty="0" err="1" smtClean="0">
                <a:latin typeface="Open Sans" pitchFamily="34"/>
              </a:rPr>
              <a:t>environment</a:t>
            </a:r>
            <a:endParaRPr lang="fr-FR" b="1" dirty="0">
              <a:latin typeface="Open Sans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2633" y="1417593"/>
            <a:ext cx="5110648" cy="356864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scale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deploiement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distribution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Rich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modeling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tooling</a:t>
            </a:r>
            <a:endParaRPr lang="fr-FR" sz="1996" dirty="0" smtClean="0">
              <a:latin typeface="Open Sans" pitchFamily="18"/>
              <a:ea typeface="Arial" pitchFamily="2"/>
              <a:cs typeface="Arial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 sz="2200">
                <a:latin typeface="Open Sans" pitchFamily="2"/>
              </a:defRPr>
            </a:pP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(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graphical</a:t>
            </a: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textuals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forms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Live Collaboration «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à la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google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 doc »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Customisations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Parametric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code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generators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Documentation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genetators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Analysis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Mission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critical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: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tested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</a:t>
            </a:r>
            <a:r>
              <a:rPr lang="fr-FR" sz="1996" smtClean="0">
                <a:latin typeface="Open Sans" pitchFamily="18"/>
                <a:ea typeface="Arial" pitchFamily="2"/>
                <a:cs typeface="Arial" pitchFamily="2"/>
              </a:rPr>
              <a:t>valided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22157" y="5477603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Some</a:t>
            </a: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hours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618485" y="385268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Lot of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work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864660" y="5802847"/>
            <a:ext cx="807739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Features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8148432" y="3226686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fr-FR" sz="1633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6812" y="2846254"/>
            <a:ext cx="135622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You are </a:t>
            </a:r>
            <a:r>
              <a:rPr lang="fr-FR" sz="1633" dirty="0" err="1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here</a:t>
            </a:r>
            <a:endParaRPr lang="fr-FR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9628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5" y="33016"/>
            <a:ext cx="5935721" cy="1507033"/>
          </a:xfrm>
        </p:spPr>
        <p:txBody>
          <a:bodyPr/>
          <a:lstStyle/>
          <a:p>
            <a:pPr lvl="0"/>
            <a:r>
              <a:rPr lang="fr-FR" sz="4354">
                <a:latin typeface="Open Sans" pitchFamily="34"/>
              </a:rPr>
              <a:t>Automatisation facile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83875" y="1721484"/>
            <a:ext cx="6329892" cy="296534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Basic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editing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features</a:t>
            </a:r>
            <a:endParaRPr lang="de-DE" sz="2358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Reflective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and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dynamic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editors</a:t>
            </a:r>
            <a:endParaRPr lang="de-DE" sz="2358" i="1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Déploiement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à travers le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repo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source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(GIT..)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Collaboration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classique</a:t>
            </a: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>
                <a:latin typeface="Open Sans" pitchFamily="2"/>
              </a:defRPr>
            </a:pPr>
            <a:r>
              <a:rPr lang="de-DE" sz="2358" i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EMF </a:t>
            </a:r>
            <a:r>
              <a:rPr lang="de-DE" sz="2358" i="1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compare</a:t>
            </a:r>
            <a:endParaRPr lang="de-DE" sz="2358" i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b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Code </a:t>
            </a:r>
            <a:r>
              <a:rPr lang="de-DE" sz="2358" b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generation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!</a:t>
            </a:r>
            <a:endParaRPr lang="de-DE" sz="2358" b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48712" y="5475024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Some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hours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58515" y="385010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Lot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of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work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186388" y="5800268"/>
            <a:ext cx="807740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Features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5921027" y="4574363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>
            <a:noFill/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de-DE" sz="1814">
              <a:solidFill>
                <a:srgbClr val="4C4C4C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926641" y="4132828"/>
            <a:ext cx="1154886" cy="32532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You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</a:t>
            </a: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are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her</a:t>
            </a:r>
            <a:endParaRPr lang="de-DE" sz="1633" dirty="0">
              <a:solidFill>
                <a:srgbClr val="CE5C00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233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 of the course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Introduction to MDE (from modeling to metamodeling)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Domain-Specific Languages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Model management (static analysis, code generators)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sz="2000" b="1" kern="0" dirty="0">
              <a:solidFill>
                <a:srgbClr val="808080"/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Experimentations with the Eclipse Modeling Framework (incl. </a:t>
            </a:r>
            <a:r>
              <a:rPr lang="en-US" sz="2000" b="1" kern="0" dirty="0" err="1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Ecore</a:t>
            </a: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 and OCL), </a:t>
            </a:r>
            <a:r>
              <a:rPr lang="en-US" sz="2000" b="1" kern="0" dirty="0" err="1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Xtext</a:t>
            </a:r>
            <a:r>
              <a:rPr lang="en-US" sz="20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, Sirius and </a:t>
            </a:r>
            <a:r>
              <a:rPr lang="en-US" sz="2000" b="1" kern="0" dirty="0" err="1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Xtend</a:t>
            </a:r>
            <a:endParaRPr lang="en-US" sz="20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13678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rmAutofit fontScale="92500"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and development environments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systems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24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581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Additionally, you will also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700808"/>
            <a:ext cx="8208912" cy="4536504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Demystify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language formalisms, paradigms and principles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Have a deeper insight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on some of them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developments and associated toolchains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069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Eclipse plugin structure and lifecycle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 smtClean="0"/>
              <a:t>integrated development environment with base workspace and an </a:t>
            </a:r>
            <a:r>
              <a:rPr lang="en-US" b="1" noProof="0" dirty="0" smtClean="0"/>
              <a:t>extensible plug-in system</a:t>
            </a:r>
          </a:p>
          <a:p>
            <a:r>
              <a:rPr lang="en-US" dirty="0"/>
              <a:t>C</a:t>
            </a:r>
            <a:r>
              <a:rPr lang="en-US" noProof="0" dirty="0" err="1" smtClean="0"/>
              <a:t>ontribute</a:t>
            </a:r>
            <a:r>
              <a:rPr lang="en-US" noProof="0" dirty="0" smtClean="0"/>
              <a:t> to existing IDE</a:t>
            </a:r>
          </a:p>
          <a:p>
            <a:pPr lvl="1"/>
            <a:r>
              <a:rPr lang="en-US" dirty="0" smtClean="0"/>
              <a:t>Open structure with </a:t>
            </a:r>
            <a:r>
              <a:rPr lang="en-US" dirty="0" err="1" smtClean="0"/>
              <a:t>thirdparty</a:t>
            </a:r>
            <a:r>
              <a:rPr lang="en-US" dirty="0" smtClean="0"/>
              <a:t> contributions</a:t>
            </a:r>
            <a:endParaRPr lang="en-US" noProof="0" dirty="0" smtClean="0"/>
          </a:p>
          <a:p>
            <a:pPr lvl="1"/>
            <a:r>
              <a:rPr lang="en-US" noProof="0" dirty="0" smtClean="0"/>
              <a:t>Update site, market place, …</a:t>
            </a:r>
          </a:p>
          <a:p>
            <a:r>
              <a:rPr lang="en-US" noProof="0" dirty="0" smtClean="0"/>
              <a:t>Or create your own application</a:t>
            </a:r>
          </a:p>
          <a:p>
            <a:pPr lvl="1"/>
            <a:r>
              <a:rPr lang="en-US" noProof="0" dirty="0" smtClean="0"/>
              <a:t>Rich Client Platform (RCP) for developing general purpose applications</a:t>
            </a:r>
          </a:p>
          <a:p>
            <a:r>
              <a:rPr lang="en-US" noProof="0" dirty="0" smtClean="0"/>
              <a:t>-&gt; component based / service base approach</a:t>
            </a:r>
          </a:p>
          <a:p>
            <a:pPr lvl="1"/>
            <a:r>
              <a:rPr lang="en-US" noProof="0" dirty="0" smtClean="0"/>
              <a:t>Equinox : an implementation of OSGI core framework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94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4" y="4005064"/>
            <a:ext cx="874276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457364" y="1044147"/>
            <a:ext cx="7934324" cy="56138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Eclipse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Project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630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Ecore/EMF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Basically</a:t>
            </a:r>
            <a:r>
              <a:rPr lang="fr-FR" dirty="0" smtClean="0"/>
              <a:t> a Class </a:t>
            </a:r>
            <a:r>
              <a:rPr lang="fr-FR" dirty="0" err="1" smtClean="0"/>
              <a:t>diagram</a:t>
            </a:r>
            <a:r>
              <a:rPr lang="fr-FR" dirty="0" smtClean="0"/>
              <a:t> to </a:t>
            </a:r>
            <a:r>
              <a:rPr lang="fr-FR" dirty="0" err="1" smtClean="0"/>
              <a:t>represent</a:t>
            </a:r>
            <a:r>
              <a:rPr lang="fr-FR" dirty="0" smtClean="0"/>
              <a:t> the </a:t>
            </a:r>
            <a:r>
              <a:rPr lang="fr-FR" dirty="0" err="1" smtClean="0"/>
              <a:t>metamodels</a:t>
            </a:r>
            <a:endParaRPr lang="fr-FR" dirty="0" smtClean="0"/>
          </a:p>
          <a:p>
            <a:r>
              <a:rPr lang="fr-FR" dirty="0" smtClean="0"/>
              <a:t>EMF </a:t>
            </a:r>
            <a:r>
              <a:rPr lang="fr-FR" dirty="0" err="1" smtClean="0"/>
              <a:t>provides</a:t>
            </a:r>
            <a:r>
              <a:rPr lang="fr-FR" dirty="0" smtClean="0"/>
              <a:t> for free (</a:t>
            </a:r>
            <a:r>
              <a:rPr lang="fr-FR" dirty="0" err="1" smtClean="0"/>
              <a:t>among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dirty="0" err="1" smtClean="0"/>
              <a:t>serialization</a:t>
            </a:r>
            <a:r>
              <a:rPr lang="fr-FR" dirty="0" smtClean="0"/>
              <a:t> (XMI)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 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reflective</a:t>
            </a:r>
            <a:r>
              <a:rPr lang="fr-FR" dirty="0" smtClean="0"/>
              <a:t>, or </a:t>
            </a:r>
            <a:r>
              <a:rPr lang="fr-FR" dirty="0" err="1" smtClean="0"/>
              <a:t>generated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dirty="0" err="1" smtClean="0"/>
              <a:t>customize</a:t>
            </a:r>
            <a:endParaRPr lang="fr-FR" dirty="0"/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Edition support (</a:t>
            </a:r>
            <a:r>
              <a:rPr lang="fr-FR" dirty="0" err="1" smtClean="0"/>
              <a:t>outline</a:t>
            </a:r>
            <a:r>
              <a:rPr lang="fr-FR" dirty="0" smtClean="0"/>
              <a:t>, notification API for </a:t>
            </a:r>
            <a:r>
              <a:rPr lang="fr-FR" dirty="0" err="1" smtClean="0"/>
              <a:t>other</a:t>
            </a:r>
            <a:r>
              <a:rPr lang="fr-FR" dirty="0" smtClean="0"/>
              <a:t> editors,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Java manipulation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EMF compatible </a:t>
            </a:r>
            <a:r>
              <a:rPr lang="fr-FR" dirty="0" err="1" smtClean="0"/>
              <a:t>projects</a:t>
            </a:r>
            <a:r>
              <a:rPr lang="fr-FR" dirty="0" smtClean="0"/>
              <a:t> use </a:t>
            </a:r>
            <a:r>
              <a:rPr lang="fr-FR" dirty="0" err="1" smtClean="0"/>
              <a:t>this</a:t>
            </a:r>
            <a:r>
              <a:rPr lang="fr-FR" dirty="0" smtClean="0"/>
              <a:t> as a base to propose </a:t>
            </a:r>
            <a:r>
              <a:rPr lang="fr-FR" dirty="0" err="1" smtClean="0"/>
              <a:t>extended</a:t>
            </a:r>
            <a:r>
              <a:rPr lang="fr-FR" dirty="0" smtClean="0"/>
              <a:t> services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8836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169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concepts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467544" y="5047953"/>
            <a:ext cx="4032448" cy="144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(</a:t>
            </a:r>
            <a:r>
              <a:rPr lang="fr-FR" dirty="0" err="1" smtClean="0"/>
              <a:t>ie</a:t>
            </a:r>
            <a:r>
              <a:rPr lang="fr-FR" dirty="0" smtClean="0"/>
              <a:t>. </a:t>
            </a:r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helper</a:t>
            </a:r>
            <a:r>
              <a:rPr lang="fr-FR" dirty="0" smtClean="0"/>
              <a:t> </a:t>
            </a:r>
            <a:r>
              <a:rPr lang="fr-FR" dirty="0" err="1" smtClean="0"/>
              <a:t>derived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, </a:t>
            </a:r>
            <a:r>
              <a:rPr lang="fr-FR" dirty="0" err="1" smtClean="0"/>
              <a:t>operations</a:t>
            </a:r>
            <a:r>
              <a:rPr lang="fr-FR" dirty="0" smtClean="0"/>
              <a:t> and </a:t>
            </a:r>
            <a:r>
              <a:rPr lang="fr-FR" dirty="0" err="1" smtClean="0"/>
              <a:t>generic</a:t>
            </a:r>
            <a:r>
              <a:rPr lang="fr-FR" dirty="0" smtClean="0"/>
              <a:t> support) 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77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49" y="332656"/>
            <a:ext cx="5652120" cy="32089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extended</a:t>
            </a:r>
            <a:r>
              <a:rPr lang="fr-FR" dirty="0" smtClean="0"/>
              <a:t> usage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Support of </a:t>
            </a:r>
            <a:r>
              <a:rPr lang="fr-FR" dirty="0" err="1" smtClean="0"/>
              <a:t>generics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usage </a:t>
            </a:r>
            <a:r>
              <a:rPr lang="fr-FR" dirty="0" err="1" smtClean="0"/>
              <a:t>picture</a:t>
            </a:r>
            <a:r>
              <a:rPr lang="fr-FR" dirty="0" smtClean="0"/>
              <a:t> in the </a:t>
            </a:r>
            <a:r>
              <a:rPr lang="fr-FR" dirty="0" err="1" smtClean="0"/>
              <a:t>tree</a:t>
            </a:r>
            <a:r>
              <a:rPr lang="fr-FR" smtClean="0"/>
              <a:t> editor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230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the Ecore </a:t>
            </a:r>
            <a:r>
              <a:rPr lang="fr-FR" dirty="0" err="1" smtClean="0"/>
              <a:t>tree</a:t>
            </a:r>
            <a:r>
              <a:rPr lang="fr-FR" dirty="0" smtClean="0"/>
              <a:t> editor (EMF)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graphical</a:t>
            </a:r>
            <a:r>
              <a:rPr lang="fr-FR" dirty="0" smtClean="0"/>
              <a:t> editor (Ecore </a:t>
            </a:r>
            <a:r>
              <a:rPr lang="fr-FR" dirty="0" err="1" smtClean="0"/>
              <a:t>tools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textual</a:t>
            </a:r>
            <a:r>
              <a:rPr lang="fr-FR" dirty="0" smtClean="0"/>
              <a:t> editor (</a:t>
            </a:r>
            <a:r>
              <a:rPr lang="fr-FR" dirty="0" err="1" smtClean="0"/>
              <a:t>oclinecore</a:t>
            </a:r>
            <a:r>
              <a:rPr lang="fr-FR" dirty="0" smtClean="0"/>
              <a:t>, …)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409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Containment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A </a:t>
            </a:r>
            <a:r>
              <a:rPr lang="fr-FR" dirty="0" err="1" smtClean="0"/>
              <a:t>metamodel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only</a:t>
            </a:r>
            <a:r>
              <a:rPr lang="fr-FR" dirty="0" smtClean="0"/>
              <a:t> a graph</a:t>
            </a:r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Containment</a:t>
            </a:r>
            <a:r>
              <a:rPr lang="fr-FR" dirty="0" smtClean="0"/>
              <a:t> information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to </a:t>
            </a:r>
            <a:r>
              <a:rPr lang="fr-FR" dirty="0" err="1" smtClean="0"/>
              <a:t>provide</a:t>
            </a:r>
            <a:r>
              <a:rPr lang="fr-FR" dirty="0" smtClean="0"/>
              <a:t> "smart" default </a:t>
            </a:r>
            <a:r>
              <a:rPr lang="fr-FR" dirty="0" err="1" smtClean="0"/>
              <a:t>implementations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editor, </a:t>
            </a:r>
            <a:r>
              <a:rPr lang="fr-FR" dirty="0" err="1" smtClean="0"/>
              <a:t>textual</a:t>
            </a:r>
            <a:r>
              <a:rPr lang="fr-FR" dirty="0" smtClean="0"/>
              <a:t> syntaxes, </a:t>
            </a:r>
            <a:r>
              <a:rPr lang="fr-FR" dirty="0" err="1" smtClean="0"/>
              <a:t>graphical</a:t>
            </a:r>
            <a:r>
              <a:rPr lang="fr-FR" dirty="0" smtClean="0"/>
              <a:t> syntaxes, …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Impact on model transformation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381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OCL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Class </a:t>
            </a:r>
            <a:r>
              <a:rPr lang="fr-FR" dirty="0" err="1" smtClean="0"/>
              <a:t>diagram</a:t>
            </a:r>
            <a:r>
              <a:rPr lang="fr-FR" dirty="0" smtClean="0"/>
              <a:t> structure </a:t>
            </a:r>
            <a:r>
              <a:rPr lang="fr-FR" dirty="0" err="1" smtClean="0"/>
              <a:t>implies</a:t>
            </a:r>
            <a:r>
              <a:rPr lang="fr-FR" dirty="0" smtClean="0"/>
              <a:t> design </a:t>
            </a:r>
            <a:r>
              <a:rPr lang="fr-FR" dirty="0" err="1" smtClean="0"/>
              <a:t>choices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Inviariant</a:t>
            </a:r>
            <a:r>
              <a:rPr lang="fr-FR" dirty="0" smtClean="0"/>
              <a:t> (</a:t>
            </a:r>
            <a:r>
              <a:rPr lang="fr-FR" dirty="0" err="1" smtClean="0"/>
              <a:t>written</a:t>
            </a:r>
            <a:r>
              <a:rPr lang="fr-FR" dirty="0" smtClean="0"/>
              <a:t> in OCL for ex)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complement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enforce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3953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Basic </a:t>
            </a:r>
            <a:r>
              <a:rPr lang="fr-FR" dirty="0" err="1" smtClean="0"/>
              <a:t>tree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free</a:t>
            </a:r>
          </a:p>
          <a:p>
            <a:r>
              <a:rPr lang="fr-FR" dirty="0" smtClean="0"/>
              <a:t>Structure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as </a:t>
            </a:r>
            <a:r>
              <a:rPr lang="fr-FR" dirty="0" err="1" smtClean="0"/>
              <a:t>outline</a:t>
            </a:r>
            <a:r>
              <a:rPr lang="fr-FR" dirty="0" smtClean="0"/>
              <a:t> for </a:t>
            </a:r>
            <a:r>
              <a:rPr lang="fr-FR" dirty="0" err="1" smtClean="0"/>
              <a:t>other</a:t>
            </a:r>
            <a:r>
              <a:rPr lang="fr-FR" dirty="0" smtClean="0"/>
              <a:t> editors</a:t>
            </a:r>
          </a:p>
          <a:p>
            <a:r>
              <a:rPr lang="fr-FR" dirty="0" err="1" smtClean="0"/>
              <a:t>Customizable</a:t>
            </a:r>
            <a:r>
              <a:rPr lang="fr-FR" dirty="0" smtClean="0"/>
              <a:t> via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genmodel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replacement of default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Modification of the </a:t>
            </a:r>
            <a:r>
              <a:rPr lang="fr-FR" dirty="0" err="1" smtClean="0"/>
              <a:t>generated</a:t>
            </a:r>
            <a:r>
              <a:rPr lang="fr-FR" dirty="0" smtClean="0"/>
              <a:t> code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 for custom labels or </a:t>
            </a:r>
            <a:r>
              <a:rPr lang="fr-FR" dirty="0" err="1" smtClean="0"/>
              <a:t>conditionnal</a:t>
            </a:r>
            <a:r>
              <a:rPr lang="fr-FR" dirty="0" smtClean="0"/>
              <a:t>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Do not </a:t>
            </a:r>
            <a:r>
              <a:rPr lang="fr-FR" dirty="0" err="1" smtClean="0"/>
              <a:t>forget</a:t>
            </a:r>
            <a:r>
              <a:rPr lang="fr-FR" dirty="0" smtClean="0"/>
              <a:t> to </a:t>
            </a:r>
            <a:r>
              <a:rPr lang="fr-FR" dirty="0" err="1" smtClean="0"/>
              <a:t>add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 in the </a:t>
            </a:r>
            <a:r>
              <a:rPr lang="fr-FR" dirty="0" err="1" smtClean="0"/>
              <a:t>method</a:t>
            </a:r>
            <a:r>
              <a:rPr lang="fr-FR" dirty="0" smtClean="0"/>
              <a:t> comment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356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5" name="Grouper 4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12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10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11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5580112" y="980728"/>
            <a:ext cx="3384376" cy="4968552"/>
            <a:chOff x="2483768" y="493018"/>
            <a:chExt cx="1446609" cy="3308449"/>
          </a:xfrm>
        </p:grpSpPr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34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5"/>
              <p:cNvSpPr>
                <a:spLocks/>
              </p:cNvSpPr>
              <p:nvPr/>
            </p:nvSpPr>
            <p:spPr bwMode="auto">
              <a:xfrm>
                <a:off x="292" y="285"/>
                <a:ext cx="798" cy="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Metamodel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ectangle 9"/>
              <p:cNvSpPr>
                <a:spLocks/>
              </p:cNvSpPr>
              <p:nvPr/>
            </p:nvSpPr>
            <p:spPr bwMode="auto">
              <a:xfrm>
                <a:off x="470" y="521"/>
                <a:ext cx="389" cy="224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Model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24223" cy="876226"/>
              <a:chOff x="0" y="0"/>
              <a:chExt cx="828" cy="785"/>
            </a:xfrm>
          </p:grpSpPr>
          <p:sp>
            <p:nvSpPr>
              <p:cNvPr id="28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16"/>
              <p:cNvSpPr>
                <a:spLocks/>
              </p:cNvSpPr>
              <p:nvPr/>
            </p:nvSpPr>
            <p:spPr bwMode="auto">
              <a:xfrm>
                <a:off x="2" y="417"/>
                <a:ext cx="826" cy="186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Metametamodel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5930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31" y="2348880"/>
            <a:ext cx="9140469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Give</a:t>
            </a:r>
            <a:r>
              <a:rPr lang="fr-FR" sz="3200" dirty="0" smtClean="0"/>
              <a:t> me a </a:t>
            </a:r>
            <a:r>
              <a:rPr lang="fr-FR" sz="4800" b="1" dirty="0" err="1" smtClean="0"/>
              <a:t>grammar</a:t>
            </a:r>
            <a:r>
              <a:rPr lang="fr-FR" sz="3200" dirty="0" smtClean="0"/>
              <a:t>, </a:t>
            </a:r>
          </a:p>
          <a:p>
            <a:endParaRPr lang="fr-FR" sz="3200" dirty="0"/>
          </a:p>
          <a:p>
            <a:r>
              <a:rPr lang="fr-FR" sz="2800" dirty="0" err="1" smtClean="0"/>
              <a:t>I’ll</a:t>
            </a:r>
            <a:r>
              <a:rPr lang="fr-FR" sz="2800" dirty="0" smtClean="0"/>
              <a:t> </a:t>
            </a:r>
            <a:r>
              <a:rPr lang="fr-FR" sz="2800" dirty="0" err="1" smtClean="0"/>
              <a:t>give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(for free)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 </a:t>
            </a:r>
            <a:r>
              <a:rPr lang="fr-FR" sz="2800" dirty="0" err="1" smtClean="0"/>
              <a:t>comprehensive</a:t>
            </a:r>
            <a:r>
              <a:rPr lang="fr-FR" sz="2800" dirty="0" smtClean="0"/>
              <a:t> editor (auto-</a:t>
            </a:r>
            <a:r>
              <a:rPr lang="fr-FR" sz="2800" dirty="0" err="1" smtClean="0"/>
              <a:t>completion</a:t>
            </a:r>
            <a:r>
              <a:rPr lang="fr-FR" sz="2800" dirty="0" smtClean="0"/>
              <a:t>, </a:t>
            </a:r>
            <a:r>
              <a:rPr lang="fr-FR" sz="2800" dirty="0" err="1" smtClean="0"/>
              <a:t>syntax</a:t>
            </a:r>
            <a:r>
              <a:rPr lang="fr-FR" sz="2800" dirty="0" smtClean="0"/>
              <a:t> </a:t>
            </a:r>
            <a:r>
              <a:rPr lang="fr-FR" sz="2800" dirty="0" err="1" smtClean="0"/>
              <a:t>highlitening</a:t>
            </a:r>
            <a:r>
              <a:rPr lang="fr-FR" sz="2800" dirty="0" smtClean="0"/>
              <a:t>, etc.) in Eclipse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an Ecore </a:t>
            </a:r>
            <a:r>
              <a:rPr lang="fr-FR" sz="2800" dirty="0" err="1" smtClean="0"/>
              <a:t>metamodel</a:t>
            </a:r>
            <a:r>
              <a:rPr lang="fr-FR" sz="2800" dirty="0" smtClean="0"/>
              <a:t> and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load</a:t>
            </a:r>
            <a:r>
              <a:rPr lang="fr-FR" sz="2800" dirty="0" smtClean="0"/>
              <a:t>/</a:t>
            </a:r>
            <a:r>
              <a:rPr lang="fr-FR" sz="2800" dirty="0" err="1" smtClean="0"/>
              <a:t>serialize</a:t>
            </a:r>
            <a:r>
              <a:rPr lang="fr-FR" sz="2800" dirty="0" smtClean="0"/>
              <a:t>/</a:t>
            </a:r>
            <a:r>
              <a:rPr lang="fr-FR" sz="2800" dirty="0" err="1" smtClean="0"/>
              <a:t>visit</a:t>
            </a:r>
            <a:r>
              <a:rPr lang="fr-FR" sz="2800" dirty="0" smtClean="0"/>
              <a:t>  conformant </a:t>
            </a:r>
            <a:r>
              <a:rPr lang="fr-FR" sz="2800" dirty="0" err="1" smtClean="0"/>
              <a:t>models</a:t>
            </a:r>
            <a:r>
              <a:rPr lang="fr-FR" sz="2800" dirty="0" smtClean="0"/>
              <a:t> (Java </a:t>
            </a:r>
            <a:r>
              <a:rPr lang="fr-FR" sz="2800" dirty="0" err="1" smtClean="0"/>
              <a:t>ecosystem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 * extension to </a:t>
            </a:r>
            <a:r>
              <a:rPr lang="fr-FR" sz="2800" dirty="0" err="1" smtClean="0"/>
              <a:t>override</a:t>
            </a:r>
            <a:r>
              <a:rPr lang="fr-FR" sz="2800" dirty="0" smtClean="0"/>
              <a:t>/</a:t>
            </a:r>
            <a:r>
              <a:rPr lang="fr-FR" sz="2800" dirty="0" err="1" smtClean="0"/>
              <a:t>extend</a:t>
            </a:r>
            <a:r>
              <a:rPr lang="fr-FR" sz="2800" dirty="0" smtClean="0"/>
              <a:t> « default »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(</a:t>
            </a:r>
            <a:r>
              <a:rPr lang="fr-FR" sz="2800" dirty="0" err="1" smtClean="0"/>
              <a:t>e.g</a:t>
            </a:r>
            <a:r>
              <a:rPr lang="fr-FR" sz="2800" dirty="0" smtClean="0"/>
              <a:t>., </a:t>
            </a:r>
            <a:r>
              <a:rPr lang="fr-FR" sz="2800" dirty="0" err="1" smtClean="0"/>
              <a:t>checker</a:t>
            </a:r>
            <a:r>
              <a:rPr lang="fr-FR" sz="2800" dirty="0" smtClean="0"/>
              <a:t>) </a:t>
            </a:r>
            <a:endParaRPr lang="fr-FR" sz="2800" dirty="0"/>
          </a:p>
          <a:p>
            <a:endParaRPr lang="fr-FR" sz="3200" dirty="0" smtClean="0"/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17259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Xtext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Grammar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Metamodel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 smtClean="0"/>
          </a:p>
          <a:p>
            <a:endParaRPr lang="es-ES_tradnl" dirty="0"/>
          </a:p>
          <a:p>
            <a:pPr marL="0" indent="0">
              <a:buNone/>
            </a:pPr>
            <a:endParaRPr lang="es-ES_tradnl" dirty="0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A</a:t>
            </a:r>
            <a:endParaRPr lang="en-US" sz="1400" dirty="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" name="Bent Arrow 5119"/>
          <p:cNvSpPr/>
          <p:nvPr/>
        </p:nvSpPr>
        <p:spPr>
          <a:xfrm rot="5400000">
            <a:off x="3495589" y="1876364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Metamodel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78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r>
              <a:rPr lang="fr-FR" dirty="0" smtClean="0"/>
              <a:t> / </a:t>
            </a:r>
            <a:r>
              <a:rPr lang="fr-FR" dirty="0" err="1" smtClean="0"/>
              <a:t>write</a:t>
            </a:r>
            <a:r>
              <a:rPr lang="fr-FR" dirty="0" smtClean="0"/>
              <a:t> transformation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a </a:t>
            </a:r>
            <a:r>
              <a:rPr lang="fr-FR" dirty="0" err="1" smtClean="0"/>
              <a:t>traversal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/>
              <a:t> </a:t>
            </a:r>
            <a:r>
              <a:rPr lang="fr-FR" dirty="0" err="1" smtClean="0"/>
              <a:t>navigating</a:t>
            </a:r>
            <a:r>
              <a:rPr lang="fr-FR" dirty="0" smtClean="0"/>
              <a:t> in the model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actions in one or more </a:t>
            </a:r>
            <a:r>
              <a:rPr lang="fr-FR" dirty="0" err="1" smtClean="0"/>
              <a:t>pass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operations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NOT") in the 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gives</a:t>
            </a:r>
            <a:r>
              <a:rPr lang="fr-FR" dirty="0" smtClean="0"/>
              <a:t> a </a:t>
            </a:r>
            <a:r>
              <a:rPr lang="fr-FR" dirty="0" err="1" smtClean="0"/>
              <a:t>nice</a:t>
            </a:r>
            <a:r>
              <a:rPr lang="fr-FR" dirty="0" smtClean="0"/>
              <a:t> structuration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metamodel</a:t>
            </a:r>
            <a:r>
              <a:rPr lang="fr-FR" dirty="0" smtClean="0"/>
              <a:t> concepts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this</a:t>
            </a:r>
            <a:r>
              <a:rPr lang="fr-FR" dirty="0" smtClean="0"/>
              <a:t> breaks the </a:t>
            </a:r>
            <a:r>
              <a:rPr lang="fr-FR" dirty="0" err="1" smtClean="0"/>
              <a:t>separation</a:t>
            </a:r>
            <a:r>
              <a:rPr lang="fr-FR" dirty="0" smtClean="0"/>
              <a:t> of </a:t>
            </a:r>
            <a:r>
              <a:rPr lang="fr-FR" dirty="0" err="1" smtClean="0"/>
              <a:t>concern</a:t>
            </a:r>
            <a:r>
              <a:rPr lang="fr-FR" dirty="0" smtClean="0"/>
              <a:t> </a:t>
            </a:r>
            <a:r>
              <a:rPr lang="fr-FR" dirty="0" err="1" smtClean="0"/>
              <a:t>requirement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Traditional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r>
              <a:rPr lang="fr-FR" dirty="0" smtClean="0"/>
              <a:t> : </a:t>
            </a:r>
            <a:r>
              <a:rPr lang="fr-FR" dirty="0" err="1" smtClean="0"/>
              <a:t>visitor</a:t>
            </a:r>
            <a:r>
              <a:rPr lang="fr-FR" dirty="0" smtClean="0"/>
              <a:t> design pattern</a:t>
            </a:r>
          </a:p>
          <a:p>
            <a:pPr lvl="1"/>
            <a:r>
              <a:rPr lang="fr-FR" dirty="0" smtClean="0"/>
              <a:t>EMF proposes in the model java </a:t>
            </a:r>
            <a:r>
              <a:rPr lang="fr-FR" dirty="0" err="1" smtClean="0"/>
              <a:t>implementation</a:t>
            </a:r>
            <a:r>
              <a:rPr lang="fr-FR" dirty="0" smtClean="0"/>
              <a:t> a </a:t>
            </a:r>
            <a:r>
              <a:rPr lang="fr-FR" dirty="0" err="1" smtClean="0"/>
              <a:t>pre</a:t>
            </a:r>
            <a:r>
              <a:rPr lang="fr-FR" dirty="0" smtClean="0"/>
              <a:t> </a:t>
            </a:r>
            <a:r>
              <a:rPr lang="fr-FR" dirty="0" err="1" smtClean="0"/>
              <a:t>built</a:t>
            </a:r>
            <a:r>
              <a:rPr lang="fr-FR" dirty="0" smtClean="0"/>
              <a:t> variant of the </a:t>
            </a:r>
            <a:r>
              <a:rPr lang="fr-FR" dirty="0" err="1" smtClean="0"/>
              <a:t>visitor</a:t>
            </a:r>
            <a:r>
              <a:rPr lang="fr-FR" dirty="0" smtClean="0"/>
              <a:t> pattern : switch</a:t>
            </a:r>
          </a:p>
          <a:p>
            <a:pPr lvl="2"/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doesn't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 up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in case of multiple </a:t>
            </a:r>
            <a:r>
              <a:rPr lang="fr-FR" dirty="0" err="1" smtClean="0"/>
              <a:t>metamodels</a:t>
            </a:r>
            <a:r>
              <a:rPr lang="fr-FR" dirty="0" smtClean="0"/>
              <a:t>; and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</a:p>
          <a:p>
            <a:pPr lvl="2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6081486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signs</a:t>
            </a:r>
            <a:r>
              <a:rPr lang="fr-FR" dirty="0"/>
              <a:t>, </a:t>
            </a:r>
            <a:r>
              <a:rPr lang="fr-FR" dirty="0" err="1"/>
              <a:t>symbols</a:t>
            </a:r>
            <a:r>
              <a:rPr lang="fr-FR" dirty="0"/>
              <a:t>, </a:t>
            </a:r>
            <a:r>
              <a:rPr lang="fr-FR" dirty="0" err="1"/>
              <a:t>gestures</a:t>
            </a:r>
            <a:r>
              <a:rPr lang="fr-FR" dirty="0"/>
              <a:t>, or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b="1" dirty="0" err="1" smtClean="0"/>
              <a:t>communicating</a:t>
            </a:r>
            <a:r>
              <a:rPr lang="fr-FR" dirty="0" smtClean="0"/>
              <a:t>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and usages of a </a:t>
            </a:r>
            <a:r>
              <a:rPr lang="fr-FR" dirty="0" err="1"/>
              <a:t>scientific</a:t>
            </a:r>
            <a:r>
              <a:rPr lang="fr-FR" dirty="0"/>
              <a:t>, </a:t>
            </a:r>
            <a:r>
              <a:rPr lang="fr-FR" dirty="0" err="1"/>
              <a:t>professional</a:t>
            </a:r>
            <a:r>
              <a:rPr lang="fr-FR" dirty="0"/>
              <a:t>,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smtClean="0"/>
              <a:t>group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symbols</a:t>
            </a:r>
            <a:r>
              <a:rPr lang="fr-FR" dirty="0"/>
              <a:t> and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communication </a:t>
            </a:r>
            <a:r>
              <a:rPr lang="fr-FR" dirty="0" err="1"/>
              <a:t>with</a:t>
            </a:r>
            <a:r>
              <a:rPr lang="fr-FR" dirty="0"/>
              <a:t> or </a:t>
            </a:r>
            <a:r>
              <a:rPr lang="fr-FR" dirty="0" err="1"/>
              <a:t>between</a:t>
            </a:r>
            <a:r>
              <a:rPr lang="fr-FR" dirty="0"/>
              <a:t> computers</a:t>
            </a:r>
            <a:r>
              <a:rPr lang="fr-FR" dirty="0" smtClean="0"/>
              <a:t>. »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Kermeta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r>
              <a:rPr lang="fr-FR" dirty="0" smtClean="0"/>
              <a:t> as an </a:t>
            </a:r>
            <a:r>
              <a:rPr lang="fr-FR" dirty="0" err="1" smtClean="0"/>
              <a:t>advanced</a:t>
            </a:r>
            <a:r>
              <a:rPr lang="fr-FR" dirty="0" smtClean="0"/>
              <a:t> </a:t>
            </a:r>
            <a:r>
              <a:rPr lang="fr-FR" dirty="0" err="1" smtClean="0"/>
              <a:t>visitor</a:t>
            </a:r>
            <a:r>
              <a:rPr lang="fr-FR" dirty="0" smtClean="0"/>
              <a:t> pattern but </a:t>
            </a:r>
            <a:r>
              <a:rPr lang="fr-FR" dirty="0" err="1" smtClean="0"/>
              <a:t>with</a:t>
            </a:r>
            <a:r>
              <a:rPr lang="fr-FR" dirty="0" smtClean="0"/>
              <a:t> an aspect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syntactic</a:t>
            </a:r>
            <a:r>
              <a:rPr lang="fr-FR" dirty="0" smtClean="0"/>
              <a:t> </a:t>
            </a:r>
            <a:r>
              <a:rPr lang="fr-FR" dirty="0" err="1" smtClean="0"/>
              <a:t>sugar</a:t>
            </a:r>
            <a:endParaRPr lang="fr-FR" dirty="0" smtClean="0"/>
          </a:p>
          <a:p>
            <a:r>
              <a:rPr lang="fr-FR" dirty="0" err="1" smtClean="0"/>
              <a:t>Ie</a:t>
            </a:r>
            <a:r>
              <a:rPr lang="fr-FR" dirty="0" smtClean="0"/>
              <a:t>. The </a:t>
            </a:r>
            <a:r>
              <a:rPr lang="fr-FR" dirty="0" err="1" smtClean="0"/>
              <a:t>programmers</a:t>
            </a:r>
            <a:r>
              <a:rPr lang="fr-FR" dirty="0" smtClean="0"/>
              <a:t>  </a:t>
            </a:r>
            <a:r>
              <a:rPr lang="fr-FR" dirty="0" err="1" smtClean="0"/>
              <a:t>see</a:t>
            </a:r>
            <a:r>
              <a:rPr lang="fr-FR" dirty="0" smtClean="0"/>
              <a:t> the classes as if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"</a:t>
            </a:r>
            <a:r>
              <a:rPr lang="fr-FR" dirty="0" err="1" smtClean="0"/>
              <a:t>reopened</a:t>
            </a:r>
            <a:r>
              <a:rPr lang="fr-FR" dirty="0" smtClean="0"/>
              <a:t>" and </a:t>
            </a:r>
            <a:r>
              <a:rPr lang="fr-FR" dirty="0" err="1" smtClean="0"/>
              <a:t>extended</a:t>
            </a:r>
            <a:endParaRPr lang="fr-FR" dirty="0" smtClean="0"/>
          </a:p>
          <a:p>
            <a:r>
              <a:rPr lang="fr-FR" dirty="0" smtClean="0"/>
              <a:t>Extension supports new </a:t>
            </a:r>
            <a:r>
              <a:rPr lang="fr-FR" dirty="0" err="1" smtClean="0"/>
              <a:t>operations</a:t>
            </a:r>
            <a:r>
              <a:rPr lang="fr-FR" dirty="0" smtClean="0"/>
              <a:t> but </a:t>
            </a:r>
            <a:r>
              <a:rPr lang="fr-FR" dirty="0" err="1" smtClean="0"/>
              <a:t>also</a:t>
            </a:r>
            <a:r>
              <a:rPr lang="fr-FR" dirty="0" smtClean="0"/>
              <a:t> new </a:t>
            </a:r>
            <a:r>
              <a:rPr lang="fr-FR" dirty="0" err="1" smtClean="0"/>
              <a:t>attributes</a:t>
            </a:r>
            <a:r>
              <a:rPr lang="fr-FR" dirty="0"/>
              <a:t>,</a:t>
            </a:r>
            <a:r>
              <a:rPr lang="fr-FR" dirty="0" smtClean="0"/>
              <a:t> new association or new </a:t>
            </a:r>
            <a:r>
              <a:rPr lang="fr-FR" dirty="0" err="1" smtClean="0"/>
              <a:t>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941771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 </a:t>
            </a:r>
            <a:r>
              <a:rPr lang="fr-FR" dirty="0" err="1" smtClean="0"/>
              <a:t>roles</a:t>
            </a:r>
            <a:r>
              <a:rPr lang="fr-FR" dirty="0" smtClean="0"/>
              <a:t>: </a:t>
            </a:r>
          </a:p>
          <a:p>
            <a:pPr lvl="2"/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, </a:t>
            </a:r>
          </a:p>
          <a:p>
            <a:pPr lvl="2"/>
            <a:r>
              <a:rPr lang="fr-FR" dirty="0" smtClean="0"/>
              <a:t>Compose </a:t>
            </a:r>
            <a:r>
              <a:rPr lang="fr-FR" dirty="0" err="1" smtClean="0"/>
              <a:t>languages</a:t>
            </a:r>
            <a:r>
              <a:rPr lang="fr-FR" dirty="0" smtClean="0"/>
              <a:t> part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66617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simpliest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998" y="2924944"/>
            <a:ext cx="6060802" cy="2963515"/>
          </a:xfrm>
        </p:spPr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an </a:t>
            </a:r>
            <a:r>
              <a:rPr lang="fr-FR" dirty="0" err="1" smtClean="0"/>
              <a:t>ecore</a:t>
            </a:r>
            <a:endParaRPr lang="fr-FR" dirty="0" smtClean="0"/>
          </a:p>
          <a:p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in a single </a:t>
            </a:r>
            <a:r>
              <a:rPr lang="fr-FR" dirty="0" err="1" smtClean="0"/>
              <a:t>ecore</a:t>
            </a:r>
            <a:endParaRPr lang="fr-FR" dirty="0"/>
          </a:p>
          <a:p>
            <a:r>
              <a:rPr lang="fr-FR" dirty="0" smtClean="0"/>
              <a:t>The model type (MT)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equal</a:t>
            </a:r>
            <a:r>
              <a:rPr lang="fr-FR" dirty="0" smtClean="0"/>
              <a:t> to the </a:t>
            </a:r>
            <a:r>
              <a:rPr lang="fr-FR" dirty="0" err="1" smtClean="0"/>
              <a:t>ecore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622808"/>
            <a:ext cx="2952750" cy="5295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8" y="1268760"/>
            <a:ext cx="6191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4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12" y="221235"/>
            <a:ext cx="2709309" cy="66781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55" y="350838"/>
            <a:ext cx="7540625" cy="1143000"/>
          </a:xfrm>
        </p:spPr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Combining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parts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652" y="3218900"/>
            <a:ext cx="4836666" cy="1955403"/>
          </a:xfrm>
        </p:spPr>
        <p:txBody>
          <a:bodyPr/>
          <a:lstStyle/>
          <a:p>
            <a:r>
              <a:rPr lang="fr-FR" dirty="0" err="1" smtClean="0"/>
              <a:t>Adds</a:t>
            </a:r>
            <a:r>
              <a:rPr lang="fr-FR" dirty="0" smtClean="0"/>
              <a:t> </a:t>
            </a:r>
            <a:r>
              <a:rPr lang="fr-FR" dirty="0" err="1" smtClean="0"/>
              <a:t>operation</a:t>
            </a:r>
            <a:r>
              <a:rPr lang="fr-FR" dirty="0" smtClean="0"/>
              <a:t> and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2"/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new concepts </a:t>
            </a:r>
            <a:r>
              <a:rPr lang="fr-FR" dirty="0" err="1" smtClean="0"/>
              <a:t>too</a:t>
            </a:r>
            <a:r>
              <a:rPr lang="fr-FR" dirty="0" smtClean="0"/>
              <a:t> by </a:t>
            </a:r>
            <a:r>
              <a:rPr lang="fr-FR" dirty="0" err="1" smtClean="0"/>
              <a:t>using</a:t>
            </a:r>
            <a:r>
              <a:rPr lang="fr-FR" dirty="0" smtClean="0"/>
              <a:t> multiple </a:t>
            </a:r>
            <a:r>
              <a:rPr lang="fr-FR" dirty="0" err="1" smtClean="0"/>
              <a:t>ecore</a:t>
            </a:r>
            <a:r>
              <a:rPr lang="fr-FR" dirty="0" smtClean="0"/>
              <a:t> files (</a:t>
            </a:r>
            <a:r>
              <a:rPr lang="fr-FR" dirty="0" err="1" smtClean="0"/>
              <a:t>possibly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slice)</a:t>
            </a:r>
          </a:p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generates</a:t>
            </a:r>
            <a:r>
              <a:rPr lang="fr-FR" dirty="0" smtClean="0"/>
              <a:t> the new </a:t>
            </a:r>
            <a:r>
              <a:rPr lang="fr-FR" dirty="0" err="1" smtClean="0"/>
              <a:t>resulting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tooling</a:t>
            </a:r>
            <a:r>
              <a:rPr lang="fr-FR" dirty="0" smtClean="0"/>
              <a:t> and ignore the initial parts (</a:t>
            </a:r>
            <a:r>
              <a:rPr lang="fr-FR" dirty="0" err="1" smtClean="0"/>
              <a:t>which</a:t>
            </a:r>
            <a:r>
              <a:rPr lang="fr-FR" dirty="0" smtClean="0"/>
              <a:t> have been </a:t>
            </a:r>
            <a:r>
              <a:rPr lang="fr-FR" dirty="0" err="1" smtClean="0"/>
              <a:t>copied</a:t>
            </a:r>
            <a:r>
              <a:rPr lang="fr-FR" dirty="0" smtClean="0"/>
              <a:t> in the new </a:t>
            </a:r>
            <a:r>
              <a:rPr lang="fr-FR" dirty="0" err="1" smtClean="0"/>
              <a:t>runtime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7"/>
            <a:ext cx="6248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84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language</a:t>
            </a:r>
            <a:r>
              <a:rPr lang="fr-FR" dirty="0" smtClean="0"/>
              <a:t> relation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4772025" cy="1657350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1547664" y="1988840"/>
            <a:ext cx="5760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76672"/>
            <a:ext cx="2828925" cy="561975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3212976"/>
            <a:ext cx="6420842" cy="3323555"/>
          </a:xfrm>
        </p:spPr>
        <p:txBody>
          <a:bodyPr/>
          <a:lstStyle/>
          <a:p>
            <a:r>
              <a:rPr lang="fr-FR" dirty="0" err="1" smtClean="0"/>
              <a:t>Inheritance</a:t>
            </a:r>
            <a:r>
              <a:rPr lang="fr-FR" dirty="0" smtClean="0"/>
              <a:t> (</a:t>
            </a:r>
            <a:r>
              <a:rPr lang="fr-FR" dirty="0" err="1" smtClean="0"/>
              <a:t>implicit</a:t>
            </a:r>
            <a:r>
              <a:rPr lang="fr-FR" dirty="0" smtClean="0"/>
              <a:t> or explicit)</a:t>
            </a:r>
          </a:p>
          <a:p>
            <a:endParaRPr lang="fr-FR" dirty="0"/>
          </a:p>
          <a:p>
            <a:r>
              <a:rPr lang="fr-FR" dirty="0" smtClean="0"/>
              <a:t>Support for </a:t>
            </a:r>
            <a:r>
              <a:rPr lang="fr-FR" dirty="0" err="1" smtClean="0"/>
              <a:t>convertion</a:t>
            </a:r>
            <a:r>
              <a:rPr lang="fr-FR" dirty="0" smtClean="0"/>
              <a:t> services (adapter)</a:t>
            </a:r>
          </a:p>
          <a:p>
            <a:pPr lvl="2"/>
            <a:r>
              <a:rPr lang="fr-FR" dirty="0" smtClean="0"/>
              <a:t>An XSFSM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processed</a:t>
            </a:r>
            <a:r>
              <a:rPr lang="fr-FR" dirty="0" smtClean="0"/>
              <a:t> by transformation </a:t>
            </a:r>
            <a:r>
              <a:rPr lang="fr-FR" dirty="0" err="1" smtClean="0"/>
              <a:t>written</a:t>
            </a:r>
            <a:r>
              <a:rPr lang="fr-FR" dirty="0" smtClean="0"/>
              <a:t> for FSM</a:t>
            </a:r>
          </a:p>
          <a:p>
            <a:pPr lvl="2"/>
            <a:r>
              <a:rPr lang="fr-FR" dirty="0" smtClean="0"/>
              <a:t>A 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loaded</a:t>
            </a:r>
            <a:r>
              <a:rPr lang="fr-FR" dirty="0" smtClean="0"/>
              <a:t> as XSFSM</a:t>
            </a:r>
          </a:p>
          <a:p>
            <a:pPr lvl="3"/>
            <a:r>
              <a:rPr lang="fr-FR" dirty="0" smtClean="0"/>
              <a:t>Adapter </a:t>
            </a:r>
            <a:r>
              <a:rPr lang="fr-FR" dirty="0" err="1" smtClean="0"/>
              <a:t>mechanism</a:t>
            </a:r>
            <a:r>
              <a:rPr lang="fr-FR" dirty="0" smtClean="0"/>
              <a:t> </a:t>
            </a:r>
            <a:r>
              <a:rPr lang="fr-FR" dirty="0" err="1" smtClean="0"/>
              <a:t>provides</a:t>
            </a:r>
            <a:r>
              <a:rPr lang="fr-FR" dirty="0" smtClean="0"/>
              <a:t> an </a:t>
            </a:r>
            <a:r>
              <a:rPr lang="fr-FR" dirty="0" err="1" smtClean="0"/>
              <a:t>equivalent</a:t>
            </a:r>
            <a:r>
              <a:rPr lang="fr-FR" dirty="0" smtClean="0"/>
              <a:t> to a "</a:t>
            </a:r>
            <a:r>
              <a:rPr lang="fr-FR" dirty="0" err="1" smtClean="0"/>
              <a:t>downtype</a:t>
            </a:r>
            <a:r>
              <a:rPr lang="fr-FR" dirty="0" smtClean="0"/>
              <a:t> copy" but </a:t>
            </a:r>
            <a:r>
              <a:rPr lang="fr-FR" dirty="0" err="1" smtClean="0"/>
              <a:t>working</a:t>
            </a:r>
            <a:r>
              <a:rPr lang="fr-FR" dirty="0" smtClean="0"/>
              <a:t> on the </a:t>
            </a:r>
            <a:r>
              <a:rPr lang="fr-FR" dirty="0" err="1" smtClean="0"/>
              <a:t>actual</a:t>
            </a:r>
            <a:r>
              <a:rPr lang="fr-FR" dirty="0" smtClean="0"/>
              <a:t> FSM model</a:t>
            </a:r>
          </a:p>
          <a:p>
            <a:pPr lvl="3"/>
            <a:r>
              <a:rPr lang="fr-FR" dirty="0" smtClean="0"/>
              <a:t>Must </a:t>
            </a:r>
            <a:r>
              <a:rPr lang="fr-FR" dirty="0" err="1" smtClean="0"/>
              <a:t>take</a:t>
            </a:r>
            <a:r>
              <a:rPr lang="fr-FR" dirty="0" smtClean="0"/>
              <a:t> care to default values</a:t>
            </a:r>
          </a:p>
          <a:p>
            <a:r>
              <a:rPr lang="fr-FR" dirty="0" smtClean="0"/>
              <a:t>Editor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on FSM and </a:t>
            </a:r>
            <a:r>
              <a:rPr lang="fr-FR" dirty="0" err="1" smtClean="0"/>
              <a:t>animator</a:t>
            </a:r>
            <a:r>
              <a:rPr lang="fr-FR" dirty="0" smtClean="0"/>
              <a:t> on XSFSM</a:t>
            </a:r>
          </a:p>
          <a:p>
            <a:pPr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2728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adm\Dropbox\docencia\miage\pictures\pl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53306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adm\Dropbox\docencia\miage\pictures\plan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52101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llustration of doric order sty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62058"/>
            <a:ext cx="1479853" cy="26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39552" y="-16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Architecture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0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Cartography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adm\Dropbox\docencia\miage\pictures\cart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6" y="1205544"/>
            <a:ext cx="6694689" cy="344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adm\Dropbox\docencia\miage\pictures\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3029620" cy="30296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Cartography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67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Biology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54089"/>
            <a:ext cx="35316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useradm\Dropbox\docencia\miage\pictures\molec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4409"/>
            <a:ext cx="1236962" cy="12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1765611" cy="181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" y="3356992"/>
            <a:ext cx="4198627" cy="29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Biology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2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Electronics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docencia\miage\pictures\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762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adm\Dropbox\docencia\miage\pictures\p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05275"/>
            <a:ext cx="30289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1495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904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26607"/>
            <a:ext cx="2019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Electronics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43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580196</TotalTime>
  <Words>1829</Words>
  <Application>Microsoft Office PowerPoint</Application>
  <PresentationFormat>Affichage à l'écran (4:3)</PresentationFormat>
  <Paragraphs>415</Paragraphs>
  <Slides>54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15</vt:i4>
      </vt:variant>
      <vt:variant>
        <vt:lpstr>Titres des diapositives</vt:lpstr>
      </vt:variant>
      <vt:variant>
        <vt:i4>54</vt:i4>
      </vt:variant>
    </vt:vector>
  </HeadingPairs>
  <TitlesOfParts>
    <vt:vector size="85" baseType="lpstr">
      <vt:lpstr>MS PGothic</vt:lpstr>
      <vt:lpstr>Andale Sans UI</vt:lpstr>
      <vt:lpstr>Arial</vt:lpstr>
      <vt:lpstr>Arial Black</vt:lpstr>
      <vt:lpstr>Calibri</vt:lpstr>
      <vt:lpstr>Comic Sans MS</vt:lpstr>
      <vt:lpstr>Consolas</vt:lpstr>
      <vt:lpstr>FrancophilSans</vt:lpstr>
      <vt:lpstr>Garamond</vt:lpstr>
      <vt:lpstr>Gill Sans</vt:lpstr>
      <vt:lpstr>Gill Sans MT</vt:lpstr>
      <vt:lpstr>Open Sans</vt:lpstr>
      <vt:lpstr>StarSymbol</vt:lpstr>
      <vt:lpstr>Tahoma</vt:lpstr>
      <vt:lpstr>Times New Roman Italic</vt:lpstr>
      <vt:lpstr>ヒラギノ角ゴ ProN W3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Présentation PowerPoint</vt:lpstr>
      <vt:lpstr>Course main purpose</vt:lpstr>
      <vt:lpstr>Course content</vt:lpstr>
      <vt:lpstr>Présentation PowerPoint</vt:lpstr>
      <vt:lpstr>What is a language?</vt:lpstr>
      <vt:lpstr>Architecture</vt:lpstr>
      <vt:lpstr>Cartography</vt:lpstr>
      <vt:lpstr>Biology</vt:lpstr>
      <vt:lpstr>Electronics</vt:lpstr>
      <vt:lpstr>In Software Engineering</vt:lpstr>
      <vt:lpstr>Présentation PowerPoint</vt:lpstr>
      <vt:lpstr>Limits of General Purpose Languages (1)</vt:lpstr>
      <vt:lpstr>Présentation PowerPoint</vt:lpstr>
      <vt:lpstr>Présentation PowerPoint</vt:lpstr>
      <vt:lpstr>Présentation PowerPoint</vt:lpstr>
      <vt:lpstr>HTML</vt:lpstr>
      <vt:lpstr>CSS</vt:lpstr>
      <vt:lpstr>SQL</vt:lpstr>
      <vt:lpstr>Makefile</vt:lpstr>
      <vt:lpstr>Lighthttpd configuration file</vt:lpstr>
      <vt:lpstr>Graphviz</vt:lpstr>
      <vt:lpstr>Regular expression</vt:lpstr>
      <vt:lpstr>Présentation PowerPoint</vt:lpstr>
      <vt:lpstr>UML can be seen as a collection of domain-specific modeling languages</vt:lpstr>
      <vt:lpstr>Defining languages</vt:lpstr>
      <vt:lpstr>Software Language Engineering (SLE)</vt:lpstr>
      <vt:lpstr>Comparing Abstract Syntax Systems</vt:lpstr>
      <vt:lpstr>Bridging grammar/model space</vt:lpstr>
      <vt:lpstr>Domain-Specific Languages (DSLs)</vt:lpstr>
      <vt:lpstr>Model-Driven Engineering (MDE)</vt:lpstr>
      <vt:lpstr>Model-Driven Engineering (MDE)</vt:lpstr>
      <vt:lpstr>Complete environment</vt:lpstr>
      <vt:lpstr>Automatisation facile</vt:lpstr>
      <vt:lpstr>Content of the course</vt:lpstr>
      <vt:lpstr>You will learn how to</vt:lpstr>
      <vt:lpstr>Additionally, you will also</vt:lpstr>
      <vt:lpstr>Eclipse plugin structure and lifecycle</vt:lpstr>
      <vt:lpstr>Présentation PowerPoint</vt:lpstr>
      <vt:lpstr>Ecore/EMF </vt:lpstr>
      <vt:lpstr>Ecore most used concepts</vt:lpstr>
      <vt:lpstr>Ecore extended usage</vt:lpstr>
      <vt:lpstr>Design your domain</vt:lpstr>
      <vt:lpstr>Containment</vt:lpstr>
      <vt:lpstr>OCL</vt:lpstr>
      <vt:lpstr>Basic tree editor</vt:lpstr>
      <vt:lpstr>Présentation PowerPoint</vt:lpstr>
      <vt:lpstr>Présentation PowerPoint</vt:lpstr>
      <vt:lpstr>Xtext, Grammar, Metamodel</vt:lpstr>
      <vt:lpstr>Add behavior / write transformation</vt:lpstr>
      <vt:lpstr>Kermeta</vt:lpstr>
      <vt:lpstr>Melange</vt:lpstr>
      <vt:lpstr>Melange simpliest example</vt:lpstr>
      <vt:lpstr>Melange – Combining language parts</vt:lpstr>
      <vt:lpstr>Melange – language relation</vt:lpstr>
    </vt:vector>
  </TitlesOfParts>
  <Manager/>
  <Company>INRIA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Didier Vojtisek</cp:lastModifiedBy>
  <cp:revision>2538</cp:revision>
  <cp:lastPrinted>2016-03-17T10:26:00Z</cp:lastPrinted>
  <dcterms:created xsi:type="dcterms:W3CDTF">2014-09-08T10:04:47Z</dcterms:created>
  <dcterms:modified xsi:type="dcterms:W3CDTF">2017-02-24T14:02:04Z</dcterms:modified>
  <cp:category/>
</cp:coreProperties>
</file>